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83" r:id="rId6"/>
    <p:sldMasterId id="2147483697" r:id="rId7"/>
  </p:sldMasterIdLst>
  <p:notesMasterIdLst>
    <p:notesMasterId r:id="rId44"/>
  </p:notesMasterIdLst>
  <p:handoutMasterIdLst>
    <p:handoutMasterId r:id="rId45"/>
  </p:handoutMasterIdLst>
  <p:sldIdLst>
    <p:sldId id="589" r:id="rId8"/>
    <p:sldId id="2147479635" r:id="rId9"/>
    <p:sldId id="2147479595" r:id="rId10"/>
    <p:sldId id="590" r:id="rId11"/>
    <p:sldId id="2147479596" r:id="rId12"/>
    <p:sldId id="275" r:id="rId13"/>
    <p:sldId id="2147479597" r:id="rId14"/>
    <p:sldId id="2147479627" r:id="rId15"/>
    <p:sldId id="2147479645" r:id="rId16"/>
    <p:sldId id="2147479636" r:id="rId17"/>
    <p:sldId id="2147479611" r:id="rId18"/>
    <p:sldId id="2147479604" r:id="rId19"/>
    <p:sldId id="2147479616" r:id="rId20"/>
    <p:sldId id="2147479617" r:id="rId21"/>
    <p:sldId id="2147479107" r:id="rId22"/>
    <p:sldId id="2147479108" r:id="rId23"/>
    <p:sldId id="2147479109" r:id="rId24"/>
    <p:sldId id="2147479637" r:id="rId25"/>
    <p:sldId id="591" r:id="rId26"/>
    <p:sldId id="2147479120" r:id="rId27"/>
    <p:sldId id="2147479121" r:id="rId28"/>
    <p:sldId id="2147479122" r:id="rId29"/>
    <p:sldId id="2147479103" r:id="rId30"/>
    <p:sldId id="2147479104" r:id="rId31"/>
    <p:sldId id="2147479638" r:id="rId32"/>
    <p:sldId id="2147479641" r:id="rId33"/>
    <p:sldId id="2147479639" r:id="rId34"/>
    <p:sldId id="2147479644" r:id="rId35"/>
    <p:sldId id="2147479640" r:id="rId36"/>
    <p:sldId id="2147479629" r:id="rId37"/>
    <p:sldId id="2147479631" r:id="rId38"/>
    <p:sldId id="2147479630" r:id="rId39"/>
    <p:sldId id="2147479623" r:id="rId40"/>
    <p:sldId id="2147479642" r:id="rId41"/>
    <p:sldId id="352" r:id="rId42"/>
    <p:sldId id="214747962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BC6EA77-D348-4F74-A915-CCEC8AE49058}">
          <p14:sldIdLst>
            <p14:sldId id="589"/>
          </p14:sldIdLst>
        </p14:section>
        <p14:section name="Intro - Presentation" id="{38EE12E3-BE67-4E0D-A64F-9B2587E3C75F}">
          <p14:sldIdLst>
            <p14:sldId id="2147479635"/>
            <p14:sldId id="2147479595"/>
            <p14:sldId id="590"/>
            <p14:sldId id="2147479596"/>
            <p14:sldId id="275"/>
            <p14:sldId id="2147479597"/>
            <p14:sldId id="2147479627"/>
            <p14:sldId id="2147479645"/>
          </p14:sldIdLst>
        </p14:section>
        <p14:section name="AI" id="{ABFD977D-9A0A-4246-A786-B764294F8901}">
          <p14:sldIdLst>
            <p14:sldId id="2147479636"/>
            <p14:sldId id="2147479611"/>
          </p14:sldIdLst>
        </p14:section>
        <p14:section name="Workflow Videos" id="{8258AE12-105E-41FB-BA4E-5C8642D7E539}">
          <p14:sldIdLst>
            <p14:sldId id="2147479604"/>
            <p14:sldId id="2147479616"/>
            <p14:sldId id="2147479617"/>
          </p14:sldIdLst>
        </p14:section>
        <p14:section name="Recap Notes" id="{A6840641-D5EF-4B61-ACC7-DE35F538C90B}">
          <p14:sldIdLst>
            <p14:sldId id="2147479107"/>
            <p14:sldId id="2147479108"/>
            <p14:sldId id="2147479109"/>
          </p14:sldIdLst>
        </p14:section>
        <p14:section name="Mini demo - Interop" id="{B918BBFE-7581-4B1B-872F-92BB25B74850}">
          <p14:sldIdLst>
            <p14:sldId id="2147479637"/>
            <p14:sldId id="591"/>
            <p14:sldId id="2147479120"/>
            <p14:sldId id="2147479121"/>
            <p14:sldId id="2147479122"/>
            <p14:sldId id="2147479103"/>
            <p14:sldId id="2147479104"/>
          </p14:sldIdLst>
        </p14:section>
        <p14:section name="Further Examples" id="{A81DB479-5712-4AEE-9699-01870109B06B}">
          <p14:sldIdLst>
            <p14:sldId id="2147479638"/>
            <p14:sldId id="2147479641"/>
            <p14:sldId id="2147479639"/>
            <p14:sldId id="2147479644"/>
            <p14:sldId id="2147479640"/>
            <p14:sldId id="2147479629"/>
            <p14:sldId id="2147479631"/>
            <p14:sldId id="2147479630"/>
            <p14:sldId id="2147479623"/>
            <p14:sldId id="2147479642"/>
            <p14:sldId id="352"/>
            <p14:sldId id="2147479622"/>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CCCC78-E606-43E1-B370-C1FCDD37C874}" name="Laura Keen" initials="LK" userId="S::lkeen@mathworks.com::2b96bbde-5c35-494b-8120-e765ab3d2c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507" autoAdjust="0"/>
  </p:normalViewPr>
  <p:slideViewPr>
    <p:cSldViewPr>
      <p:cViewPr varScale="1">
        <p:scale>
          <a:sx n="112" d="100"/>
          <a:sy n="112" d="100"/>
        </p:scale>
        <p:origin x="492" y="96"/>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6/27/2025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6/27/2025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A5F71-2988-489D-6336-F711ED6388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60C583-A4AC-A9FC-5327-FCB3BEAF9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65E29-D98A-2100-FB05-1D5CE287EA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7AB0E7-EB39-166F-28B7-F0A8C31A4C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455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just one example of what that looks like, you can use MATLAB in VS Code through the MATLAB extension for VS Code on VS marketplace. Even without a MATLAB installation you'll get some basic editor features like code highlighting, but with a MATLAB installation you'll get advanced editor features such as code analyzer messages, code hints, and auto completion. And of course the ability to execute the MATLAB code and view the results.</a:t>
            </a:r>
          </a:p>
        </p:txBody>
      </p:sp>
      <p:sp>
        <p:nvSpPr>
          <p:cNvPr id="4" name="Slide Number Placeholder 3"/>
          <p:cNvSpPr>
            <a:spLocks noGrp="1"/>
          </p:cNvSpPr>
          <p:nvPr>
            <p:ph type="sldNum" sz="quarter" idx="5"/>
          </p:nvPr>
        </p:nvSpPr>
        <p:spPr/>
        <p:txBody>
          <a:bodyPr/>
          <a:lstStyle/>
          <a:p>
            <a:fld id="{AD73B8C3-A209-4A55-9261-22C2A02B3159}" type="slidenum">
              <a:rPr lang="en-US" smtClean="0"/>
              <a:pPr/>
              <a:t>23</a:t>
            </a:fld>
            <a:endParaRPr lang="en-US"/>
          </a:p>
        </p:txBody>
      </p:sp>
      <p:sp>
        <p:nvSpPr>
          <p:cNvPr id="5" name="Footer Placeholder 4">
            <a:extLst>
              <a:ext uri="{FF2B5EF4-FFF2-40B4-BE49-F238E27FC236}">
                <a16:creationId xmlns:a16="http://schemas.microsoft.com/office/drawing/2014/main" id="{53B6B919-D230-3421-B206-9645EE184D5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0326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share your work through either GitHub or the MATLAB File Exchange, users can open it directly in MATLAB Online with one button click. This version of MATLAB runs in your browser without a local installation, so others can not only see your code but also edit and run it, and in many cases this will work even for unlicensed users through something called MATLAB Online Basic. This workflow is especially great for open science, reproducible research, and community toolbox building.</a:t>
            </a:r>
          </a:p>
        </p:txBody>
      </p:sp>
      <p:sp>
        <p:nvSpPr>
          <p:cNvPr id="4" name="Slide Number Placeholder 3"/>
          <p:cNvSpPr>
            <a:spLocks noGrp="1"/>
          </p:cNvSpPr>
          <p:nvPr>
            <p:ph type="sldNum" sz="quarter" idx="5"/>
          </p:nvPr>
        </p:nvSpPr>
        <p:spPr/>
        <p:txBody>
          <a:bodyPr/>
          <a:lstStyle/>
          <a:p>
            <a:fld id="{AD73B8C3-A209-4A55-9261-22C2A02B3159}" type="slidenum">
              <a:rPr lang="en-US" smtClean="0"/>
              <a:pPr/>
              <a:t>24</a:t>
            </a:fld>
            <a:endParaRPr lang="en-US"/>
          </a:p>
        </p:txBody>
      </p:sp>
      <p:sp>
        <p:nvSpPr>
          <p:cNvPr id="5" name="Footer Placeholder 4">
            <a:extLst>
              <a:ext uri="{FF2B5EF4-FFF2-40B4-BE49-F238E27FC236}">
                <a16:creationId xmlns:a16="http://schemas.microsoft.com/office/drawing/2014/main" id="{6C3B6952-41E1-1750-3C44-2A4F3553A34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5120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7C6D3-4D58-6A8E-BAC7-A1448C362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93637-AEA7-A960-C400-8D71153F4A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665C1-0179-D149-6051-86B9C6C4A5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88CF7B-AE95-188F-5C06-2D25D49F5E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02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Explores IAU, HD, YBS, GCVS, and open-source star catalogs, BAA variable star data, IAU constellation boundaries, and asterism lines.</a:t>
            </a:r>
          </a:p>
        </p:txBody>
      </p:sp>
      <p:sp>
        <p:nvSpPr>
          <p:cNvPr id="4" name="Slide Number Placeholder 3"/>
          <p:cNvSpPr>
            <a:spLocks noGrp="1"/>
          </p:cNvSpPr>
          <p:nvPr>
            <p:ph type="sldNum" sz="quarter" idx="5"/>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317268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5740-9E15-B3A0-9229-A76250A47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59A57-A94C-FBC0-024C-49F1839BF9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530E6-0875-C1FF-1960-BB2A16D97C1A}"/>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90E26FF9-B482-0C21-0DB7-F45DC2E3AF0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40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30E3A-360E-7BE2-2A71-3E2E41D7D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8344F-CB3B-0F4E-1121-DF0BB8781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C8A5A-EB02-4E5A-A30C-B527E6414C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5BB01D-2A56-F933-7EA8-0E3FD11750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4704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The Live Editor provides an environment for interactive, human readable scripts. </a:t>
            </a:r>
          </a:p>
          <a:p>
            <a:r>
              <a:rPr lang="en-US" b="0" i="0" dirty="0"/>
              <a:t>&lt;click&gt; It provides richly formatted text such as tables and equations, and it interleaves code and output to create an executable document.</a:t>
            </a:r>
          </a:p>
          <a:p>
            <a:r>
              <a:rPr lang="en-US" b="0" i="0" dirty="0"/>
              <a:t>&lt;click&gt; You can add interactivity in form of hyperlinks and table of contents, as well as controls such as sliders and drop downs to make modifying the script easier and more intuitive.</a:t>
            </a:r>
          </a:p>
          <a:p>
            <a:r>
              <a:rPr lang="en-US" b="0" i="0" dirty="0"/>
              <a:t>&lt;click&gt; You can share these Live Scripts as static reports, or through GitHub and MATLAB Online as we discussed on an earlier slide.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15</a:t>
            </a:fld>
            <a:endParaRPr lang="en-US"/>
          </a:p>
        </p:txBody>
      </p:sp>
      <p:sp>
        <p:nvSpPr>
          <p:cNvPr id="5" name="Footer Placeholder 4">
            <a:extLst>
              <a:ext uri="{FF2B5EF4-FFF2-40B4-BE49-F238E27FC236}">
                <a16:creationId xmlns:a16="http://schemas.microsoft.com/office/drawing/2014/main" id="{646B1917-4DA5-5474-EE09-9557A1A0FAA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5670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MATLAB provides many tools to interactively and iterative solve both smaller tasks and larger workflows. Live Tasks embed directly in your live script and provide an easy way iteratively solve a narrow problem, such as this example were we can try out different smoothing algorithms to see what works best with our data.</a:t>
            </a:r>
          </a:p>
          <a:p>
            <a:r>
              <a:rPr lang="en-US" dirty="0"/>
              <a:t>&lt;click&gt; Apps focus on larger workflows, like cleaning data, managing experiments, training machine learning models, and tuning controls systems.</a:t>
            </a:r>
          </a:p>
          <a:p>
            <a:r>
              <a:rPr lang="en-US" dirty="0"/>
              <a:t>&lt;click&gt; Both tasks and apps generate the MATLAB code to replicate your work whenever that makes sense. We have dozens of these tools across data analysis, engineering, and AI. You can also build and share your own custom tasks and apps.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04600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is the Experiment Manager app, which provides tools for setting up and managing computational experiments. The app provides templates for common use cases like parameter sweeps and hyperparameter tuning of machine learning models. We can define the parameters to experiment with, and leverage additional hardware with parallel and batch execution. As we run our experiments, MATLAB keeps track of the results and provides tools for exploring them. This is just one example of over 120 such apps across the platform.</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48731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F7CDE-D2FC-430B-F6EF-AE6A88EAFE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36D1A-CE26-AEF7-8E1D-87E726E08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8542F-041A-6017-811E-F47B8BA7C8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E19D2F-C1EF-B5A2-F34B-2FA698BD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138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cs typeface="Arial" pitchFamily="34" charset="0"/>
              </a:rPr>
              <a:t>MATLAB has seven bidirectional interfaces for integrating with other code and applications. You can be in MATLAB and call code and libraries written in another language. Or you can work primarily in another language or environment and call out to MATLAB. You can do this through Python, Java, C and C++, .NET, REST, COM, and Fortran. Some of these interfaces have been around for decades, and the most recent one is the REST interface which was completed in 24a.</a:t>
            </a:r>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
        <p:nvSpPr>
          <p:cNvPr id="5" name="Footer Placeholder 4">
            <a:extLst>
              <a:ext uri="{FF2B5EF4-FFF2-40B4-BE49-F238E27FC236}">
                <a16:creationId xmlns:a16="http://schemas.microsoft.com/office/drawing/2014/main" id="{F2B4A7F2-A861-DAA7-816F-11EE73A87DC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59190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just one example: calling Python from MATLAB. The simplest is the </a:t>
            </a:r>
            <a:r>
              <a:rPr lang="en-US" i="0" dirty="0" err="1"/>
              <a:t>py</a:t>
            </a:r>
            <a:r>
              <a:rPr lang="en-US" i="0" dirty="0"/>
              <a:t> dot syntax. Another option is </a:t>
            </a:r>
            <a:r>
              <a:rPr lang="en-US" i="0" dirty="0" err="1"/>
              <a:t>pyrun</a:t>
            </a:r>
            <a:r>
              <a:rPr lang="en-US" i="0" dirty="0"/>
              <a:t>, which will accept python statements that are defined as strings in MATLAB. And </a:t>
            </a:r>
            <a:r>
              <a:rPr lang="en-US" i="0" dirty="0" err="1"/>
              <a:t>pyrunfile</a:t>
            </a:r>
            <a:r>
              <a:rPr lang="en-US" i="0" dirty="0"/>
              <a:t> will run a python script file. The Run Python Code live task will automatically generate that interface code for you. </a:t>
            </a:r>
          </a:p>
          <a:p>
            <a:r>
              <a:rPr lang="en-US" i="0" dirty="0"/>
              <a:t>In this example we start with a table in MATLAB with some strings and datetimes. We send this to Pandas, manipulate as a Pandas </a:t>
            </a:r>
            <a:r>
              <a:rPr lang="en-US" i="0" dirty="0" err="1"/>
              <a:t>dataframe</a:t>
            </a:r>
            <a:r>
              <a:rPr lang="en-US" i="0" dirty="0"/>
              <a:t>, and then bring the result back as a MATLAB table.</a:t>
            </a:r>
          </a:p>
          <a:p>
            <a:r>
              <a:rPr lang="en-US" i="0" dirty="0"/>
              <a:t>You can interchange basically all the standard Python datatypes as well as Pandas </a:t>
            </a:r>
            <a:r>
              <a:rPr lang="en-US" i="0" dirty="0" err="1"/>
              <a:t>dataframes</a:t>
            </a:r>
            <a:r>
              <a:rPr lang="en-US" i="0" dirty="0"/>
              <a:t>. You can also go the other direction and from Python call into and control MATLAB using what’s call the MATLAB Engine interface. See the documentation for more details on that.</a:t>
            </a:r>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
        <p:nvSpPr>
          <p:cNvPr id="5" name="Footer Placeholder 4">
            <a:extLst>
              <a:ext uri="{FF2B5EF4-FFF2-40B4-BE49-F238E27FC236}">
                <a16:creationId xmlns:a16="http://schemas.microsoft.com/office/drawing/2014/main" id="{64EA7AF0-1DE0-AF5B-B418-0438FF4D6A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89349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use case is combining MATLAB with python for AI applications. There are two main techniques. The first is co-execution where MATLAB or Simulink will run side-by-side with AI models running in </a:t>
            </a:r>
            <a:r>
              <a:rPr lang="en-US" dirty="0" err="1"/>
              <a:t>PyTorch</a:t>
            </a:r>
            <a:r>
              <a:rPr lang="en-US" dirty="0"/>
              <a:t> or TensorFlow. The second option is to exchange models, which convert models from one environment to another so they can run natively.</a:t>
            </a:r>
          </a:p>
          <a:p>
            <a:r>
              <a:rPr lang="en-US" dirty="0"/>
              <a:t>&lt;click&gt; These techniques support two main applications. The first combines AI with your engineering systems, such as for Reduced Order Modeling in Simulink. The second application is to leverage MathWorks tools to deploy those AI models to a variety of embedded platforms, including CPUs, GPUs, and FPGAs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83529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4000"/>
            </a:lvl1pPr>
          </a:lstStyle>
          <a:p>
            <a:r>
              <a:rPr lang="en-US"/>
              <a:t>Click to edit Master title style</a:t>
            </a:r>
          </a:p>
        </p:txBody>
      </p:sp>
      <p:sp>
        <p:nvSpPr>
          <p:cNvPr id="4" name="Content">
            <a:extLst>
              <a:ext uri="{FF2B5EF4-FFF2-40B4-BE49-F238E27FC236}">
                <a16:creationId xmlns:a16="http://schemas.microsoft.com/office/drawing/2014/main" id="{2075AD55-A1CD-44FB-934F-6FEA6ECE9397}"/>
              </a:ext>
            </a:extLst>
          </p:cNvPr>
          <p:cNvSpPr>
            <a:spLocks noGrp="1"/>
          </p:cNvSpPr>
          <p:nvPr>
            <p:ph idx="1" hasCustomPrompt="1"/>
          </p:nvPr>
        </p:nvSpPr>
        <p:spPr>
          <a:xfrm>
            <a:off x="640080" y="2843784"/>
            <a:ext cx="5586984" cy="2322576"/>
          </a:xfrm>
        </p:spPr>
        <p:txBody>
          <a:bodyPr/>
          <a:lstStyle>
            <a:lvl1pPr marL="0" indent="0">
              <a:spcBef>
                <a:spcPts val="400"/>
              </a:spcBef>
              <a:spcAft>
                <a:spcPts val="400"/>
              </a:spcAft>
              <a:buSzPct val="75000"/>
              <a:buFontTx/>
              <a:buNone/>
              <a:defRPr sz="2400" b="1"/>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lvl="0"/>
            <a:r>
              <a:rPr lang="en-US"/>
              <a:t>Edit Master text styles</a:t>
            </a:r>
          </a:p>
        </p:txBody>
      </p:sp>
    </p:spTree>
    <p:extLst>
      <p:ext uri="{BB962C8B-B14F-4D97-AF65-F5344CB8AC3E}">
        <p14:creationId xmlns:p14="http://schemas.microsoft.com/office/powerpoint/2010/main" val="35320620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Tree>
    <p:extLst>
      <p:ext uri="{BB962C8B-B14F-4D97-AF65-F5344CB8AC3E}">
        <p14:creationId xmlns:p14="http://schemas.microsoft.com/office/powerpoint/2010/main" val="299935846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lide Title + Section Name">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3" name="Content">
            <a:extLst>
              <a:ext uri="{FF2B5EF4-FFF2-40B4-BE49-F238E27FC236}">
                <a16:creationId xmlns:a16="http://schemas.microsoft.com/office/drawing/2014/main" id="{1EB18EE0-9233-45F5-A299-35F914FF48B3}"/>
              </a:ext>
            </a:extLst>
          </p:cNvPr>
          <p:cNvSpPr>
            <a:spLocks noGrp="1"/>
          </p:cNvSpPr>
          <p:nvPr>
            <p:ph idx="1" hasCustomPrompt="1"/>
          </p:nvPr>
        </p:nvSpPr>
        <p:spPr>
          <a:xfrm>
            <a:off x="640080" y="182880"/>
            <a:ext cx="4572000" cy="365760"/>
          </a:xfrm>
        </p:spPr>
        <p:txBody>
          <a:bodyPr/>
          <a:lstStyle>
            <a:lvl1pPr marL="0" indent="0">
              <a:spcBef>
                <a:spcPts val="400"/>
              </a:spcBef>
              <a:spcAft>
                <a:spcPts val="400"/>
              </a:spcAft>
              <a:buSzPct val="75000"/>
              <a:buFontTx/>
              <a:buNone/>
              <a:defRPr kumimoji="0" lang="en-US" sz="1800" b="0" i="0" u="none" strike="noStrike" kern="1200" cap="all" spc="0" normalizeH="0" baseline="0" dirty="0">
                <a:ln>
                  <a:noFill/>
                </a:ln>
                <a:solidFill>
                  <a:schemeClr val="accent2"/>
                </a:solidFill>
                <a:effectLst/>
                <a:uLnTx/>
                <a:uFillTx/>
                <a:latin typeface="Arial" pitchFamily="34" charset="0"/>
                <a:ea typeface="+mn-ea"/>
                <a:cs typeface="Arial" pitchFamily="34" charset="0"/>
              </a:defRPr>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marL="0" marR="0" lvl="0" indent="0" algn="l" defTabSz="1656019" rtl="0" eaLnBrk="1" fontAlgn="auto" latinLnBrk="0" hangingPunct="1">
              <a:lnSpc>
                <a:spcPct val="100000"/>
              </a:lnSpc>
              <a:spcBef>
                <a:spcPts val="1333"/>
              </a:spcBef>
              <a:spcAft>
                <a:spcPts val="0"/>
              </a:spcAft>
              <a:buClr>
                <a:prstClr val="white"/>
              </a:buClr>
              <a:buSzPct val="75000"/>
              <a:buFont typeface="Wingdings" pitchFamily="2" charset="2"/>
              <a:buNone/>
              <a:tabLst/>
              <a:defRPr/>
            </a:pPr>
            <a:r>
              <a:rPr lang="en-US"/>
              <a:t>Edit Master text styles</a:t>
            </a:r>
          </a:p>
        </p:txBody>
      </p:sp>
    </p:spTree>
    <p:extLst>
      <p:ext uri="{BB962C8B-B14F-4D97-AF65-F5344CB8AC3E}">
        <p14:creationId xmlns:p14="http://schemas.microsoft.com/office/powerpoint/2010/main" val="26497171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8" name="Content"/>
          <p:cNvSpPr>
            <a:spLocks noGrp="1"/>
          </p:cNvSpPr>
          <p:nvPr>
            <p:ph idx="1"/>
          </p:nvPr>
        </p:nvSpPr>
        <p:spPr>
          <a:xfrm>
            <a:off x="640080" y="1600200"/>
            <a:ext cx="10972800" cy="4937760"/>
          </a:xfrm>
        </p:spPr>
        <p:txBody>
          <a:bodyPr/>
          <a:lstStyle>
            <a:lvl1pPr marL="228600" indent="-228600">
              <a:spcBef>
                <a:spcPts val="400"/>
              </a:spcBef>
              <a:spcAft>
                <a:spcPts val="400"/>
              </a:spcAft>
              <a:buSzPct val="75000"/>
              <a:buFont typeface="Wingdings" panose="05000000000000000000" pitchFamily="2" charset="2"/>
              <a:buChar char="§"/>
              <a:defRPr sz="2400"/>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3953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Half-Width Text">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5" name="Text Placeholder 4"/>
          <p:cNvSpPr>
            <a:spLocks noGrp="1"/>
          </p:cNvSpPr>
          <p:nvPr>
            <p:ph type="body" sz="quarter" idx="10" hasCustomPrompt="1"/>
          </p:nvPr>
        </p:nvSpPr>
        <p:spPr>
          <a:xfrm>
            <a:off x="64008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6666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solidFill>
                  <a:srgbClr val="005692"/>
                </a:solidFill>
              </a:defRPr>
            </a:lvl1pPr>
          </a:lstStyle>
          <a:p>
            <a:r>
              <a:rPr lang="en-US"/>
              <a:t>Click to edit Master title style</a:t>
            </a:r>
          </a:p>
        </p:txBody>
      </p:sp>
      <p:sp>
        <p:nvSpPr>
          <p:cNvPr id="5" name="Text Placeholder 4"/>
          <p:cNvSpPr>
            <a:spLocks noGrp="1"/>
          </p:cNvSpPr>
          <p:nvPr>
            <p:ph type="body" sz="quarter" idx="10" hasCustomPrompt="1"/>
          </p:nvPr>
        </p:nvSpPr>
        <p:spPr>
          <a:xfrm>
            <a:off x="640080" y="1600199"/>
            <a:ext cx="1097280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solidFill>
                  <a:srgbClr val="005692"/>
                </a:solidFill>
              </a:defRPr>
            </a:lvl1pPr>
            <a:lvl2pPr>
              <a:defRPr lang="en-US" dirty="0" smtClean="0">
                <a:solidFill>
                  <a:srgbClr val="005692"/>
                </a:solidFill>
              </a:defRPr>
            </a:lvl2pPr>
            <a:lvl3pPr>
              <a:defRPr lang="en-US" dirty="0" smtClean="0">
                <a:solidFill>
                  <a:srgbClr val="005692"/>
                </a:solidFill>
              </a:defRPr>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31412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7" name="Text Placeholder 4">
            <a:extLst>
              <a:ext uri="{FF2B5EF4-FFF2-40B4-BE49-F238E27FC236}">
                <a16:creationId xmlns:a16="http://schemas.microsoft.com/office/drawing/2014/main" id="{8412F735-6FA8-4A76-BB04-6851A43829FA}"/>
              </a:ext>
            </a:extLst>
          </p:cNvPr>
          <p:cNvSpPr>
            <a:spLocks noGrp="1"/>
          </p:cNvSpPr>
          <p:nvPr>
            <p:ph type="body" sz="quarter" idx="10" hasCustomPrompt="1"/>
          </p:nvPr>
        </p:nvSpPr>
        <p:spPr>
          <a:xfrm>
            <a:off x="64008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7C1CE086-6077-4FAA-8D37-CA0141DC9DE7}"/>
              </a:ext>
            </a:extLst>
          </p:cNvPr>
          <p:cNvSpPr>
            <a:spLocks noGrp="1"/>
          </p:cNvSpPr>
          <p:nvPr>
            <p:ph type="body" sz="quarter" idx="11" hasCustomPrompt="1"/>
          </p:nvPr>
        </p:nvSpPr>
        <p:spPr>
          <a:xfrm>
            <a:off x="630936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38068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 Option 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1358-097A-4A46-8589-6CAD8B7CB4B4}"/>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30165292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 Option B">
    <p:spTree>
      <p:nvGrpSpPr>
        <p:cNvPr id="1" name=""/>
        <p:cNvGrpSpPr/>
        <p:nvPr/>
      </p:nvGrpSpPr>
      <p:grpSpPr>
        <a:xfrm>
          <a:off x="0" y="0"/>
          <a:ext cx="0" cy="0"/>
          <a:chOff x="0" y="0"/>
          <a:chExt cx="0" cy="0"/>
        </a:xfrm>
      </p:grpSpPr>
      <p:pic>
        <p:nvPicPr>
          <p:cNvPr id="6" name="Picture 5" descr="A close up of a logo&#10;&#10;Description generated with high confidence">
            <a:extLst>
              <a:ext uri="{FF2B5EF4-FFF2-40B4-BE49-F238E27FC236}">
                <a16:creationId xmlns:a16="http://schemas.microsoft.com/office/drawing/2014/main" id="{8DBD4F74-B324-416A-9E96-8E9C22C56758}"/>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10107792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 Option C">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47B8FE81-83E4-433F-A2CB-AC29D66DADE3}"/>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5593045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Questi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4C26BD-C8E5-2D45-8770-C62DE35737B4}"/>
              </a:ext>
            </a:extLst>
          </p:cNvPr>
          <p:cNvSpPr>
            <a:spLocks noGrp="1"/>
          </p:cNvSpPr>
          <p:nvPr>
            <p:ph sz="quarter" idx="10" hasCustomPrompt="1"/>
          </p:nvPr>
        </p:nvSpPr>
        <p:spPr>
          <a:xfrm>
            <a:off x="0" y="0"/>
            <a:ext cx="12192000" cy="6858000"/>
          </a:xfrm>
        </p:spPr>
        <p:txBody>
          <a:bodyPr anchor="ctr"/>
          <a:lstStyle>
            <a:lvl1pPr marL="0" indent="0" algn="ctr">
              <a:buNone/>
              <a:defRPr sz="4800"/>
            </a:lvl1pPr>
            <a:lvl2pPr marL="274666" indent="0">
              <a:buNone/>
              <a:defRPr/>
            </a:lvl2pPr>
            <a:lvl3pPr marL="557328" indent="0">
              <a:buNone/>
              <a:defRPr/>
            </a:lvl3pPr>
            <a:lvl4pPr marL="812711" indent="0">
              <a:buNone/>
              <a:defRPr/>
            </a:lvl4pPr>
            <a:lvl5pPr marL="883122" indent="0">
              <a:buNone/>
              <a:defRPr/>
            </a:lvl5pPr>
          </a:lstStyle>
          <a:p>
            <a:pPr lvl="0"/>
            <a:r>
              <a:rPr lang="en-US"/>
              <a:t>Transition Question</a:t>
            </a:r>
          </a:p>
        </p:txBody>
      </p:sp>
    </p:spTree>
    <p:extLst>
      <p:ext uri="{BB962C8B-B14F-4D97-AF65-F5344CB8AC3E}">
        <p14:creationId xmlns:p14="http://schemas.microsoft.com/office/powerpoint/2010/main" val="22006370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7A2869-3B01-5B4F-AD50-B48F1B2DED9B}"/>
              </a:ext>
            </a:extLst>
          </p:cNvPr>
          <p:cNvSpPr/>
          <p:nvPr userDrawn="1"/>
        </p:nvSpPr>
        <p:spPr>
          <a:xfrm>
            <a:off x="0" y="0"/>
            <a:ext cx="12192000"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err="1">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8744541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650B6B-ECD0-4DA6-82C6-62699A4B5691}"/>
              </a:ext>
            </a:extLst>
          </p:cNvPr>
          <p:cNvSpPr>
            <a:spLocks noGrp="1"/>
          </p:cNvSpPr>
          <p:nvPr>
            <p:ph type="title"/>
          </p:nvPr>
        </p:nvSpPr>
        <p:spPr>
          <a:xfrm>
            <a:off x="394040" y="174396"/>
            <a:ext cx="8229600" cy="1097280"/>
          </a:xfrm>
        </p:spPr>
        <p:txBody>
          <a:bodyPr anchor="t"/>
          <a:lstStyle>
            <a:lvl1pPr>
              <a:defRPr sz="3600"/>
            </a:lvl1pPr>
          </a:lstStyle>
          <a:p>
            <a:r>
              <a:rPr lang="en-US"/>
              <a:t>Click to edit Master title style</a:t>
            </a:r>
          </a:p>
        </p:txBody>
      </p:sp>
    </p:spTree>
    <p:extLst>
      <p:ext uri="{BB962C8B-B14F-4D97-AF65-F5344CB8AC3E}">
        <p14:creationId xmlns:p14="http://schemas.microsoft.com/office/powerpoint/2010/main" val="12643476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ataAcces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559854"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99" rtl="0" eaLnBrk="1" fontAlgn="auto" latinLnBrk="0" hangingPunct="1">
              <a:lnSpc>
                <a:spcPct val="100000"/>
              </a:lnSpc>
              <a:spcBef>
                <a:spcPts val="0"/>
              </a:spcBef>
              <a:spcAft>
                <a:spcPts val="1600"/>
              </a:spcAft>
              <a:buClrTx/>
              <a:buSzTx/>
              <a:buFontTx/>
              <a:buNone/>
              <a:tabLst/>
              <a:defRPr/>
            </a:pPr>
            <a:r>
              <a:rPr lang="en-US" sz="1500" b="1" kern="1200" spc="-67">
                <a:solidFill>
                  <a:schemeClr val="tx2">
                    <a:lumMod val="40000"/>
                    <a:lumOff val="60000"/>
                  </a:schemeClr>
                </a:solidFill>
                <a:latin typeface="Arial" pitchFamily="34" charset="0"/>
                <a:ea typeface="+mn-ea"/>
                <a:cs typeface="Arial" pitchFamily="34" charset="0"/>
              </a:rPr>
              <a:t>Set up</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70" b="1" kern="1200" spc="-67">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500" b="1" kern="1200" spc="-67" baseline="0">
                <a:solidFill>
                  <a:schemeClr val="bg1"/>
                </a:solidFill>
                <a:latin typeface="Arial" pitchFamily="34" charset="0"/>
                <a:ea typeface="+mn-ea"/>
                <a:cs typeface="Arial" pitchFamily="34" charset="0"/>
              </a:rPr>
              <a:t>Interoperability</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tx2">
                    <a:lumMod val="40000"/>
                    <a:lumOff val="60000"/>
                  </a:schemeClr>
                </a:solidFill>
                <a:latin typeface="Arial" pitchFamily="34" charset="0"/>
                <a:ea typeface="+mn-ea"/>
                <a:cs typeface="Arial" pitchFamily="34" charset="0"/>
              </a:rPr>
              <a:t>Call Python </a:t>
            </a:r>
            <a:br>
              <a:rPr lang="en-US" sz="1200" b="1" kern="1200" spc="-67">
                <a:solidFill>
                  <a:schemeClr val="tx2">
                    <a:lumMod val="40000"/>
                    <a:lumOff val="60000"/>
                  </a:schemeClr>
                </a:solidFill>
                <a:latin typeface="Arial" pitchFamily="34" charset="0"/>
                <a:ea typeface="+mn-ea"/>
                <a:cs typeface="Arial" pitchFamily="34" charset="0"/>
              </a:rPr>
            </a:br>
            <a:r>
              <a:rPr lang="en-US" sz="1200"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500" b="1" kern="1200" spc="-67" baseline="0">
                <a:solidFill>
                  <a:schemeClr val="tx2">
                    <a:lumMod val="40000"/>
                    <a:lumOff val="60000"/>
                  </a:schemeClr>
                </a:solidFill>
                <a:latin typeface="Arial" pitchFamily="34" charset="0"/>
                <a:ea typeface="+mn-ea"/>
                <a:cs typeface="Arial" pitchFamily="34" charset="0"/>
              </a:rPr>
              <a:t>Code Gen. &amp; 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628528"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628524"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628524"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246099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2704105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35678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1990053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996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3478378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36480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376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206185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o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Set Up</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Passing Data</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Calling MATLAB</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Deployment</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baseline="0">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bg1"/>
                </a:solidFill>
                <a:latin typeface="Arial" pitchFamily="34" charset="0"/>
                <a:ea typeface="+mn-ea"/>
                <a:cs typeface="Arial" pitchFamily="34" charset="0"/>
              </a:rPr>
              <a:t>Parallel Universe</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1">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4082565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214A952-E6FF-7A48-9226-C37CCBDE96E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2506449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p:txBody>
          <a:bodyPr/>
          <a:lstStyle/>
          <a:p>
            <a:r>
              <a:rPr lang="en-US"/>
              <a:t>Click to edit Master title style</a:t>
            </a:r>
          </a:p>
        </p:txBody>
      </p:sp>
      <p:sp>
        <p:nvSpPr>
          <p:cNvPr id="4" name="Picture Placeholder 5">
            <a:extLst>
              <a:ext uri="{FF2B5EF4-FFF2-40B4-BE49-F238E27FC236}">
                <a16:creationId xmlns:a16="http://schemas.microsoft.com/office/drawing/2014/main" id="{F824BE27-0D79-F245-B4A5-2D00BDDF1F6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1636945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2025 The MathWorks, Inc.</a:t>
            </a:r>
          </a:p>
        </p:txBody>
      </p:sp>
      <p:sp>
        <p:nvSpPr>
          <p:cNvPr id="15" name="Picture Placeholder 5">
            <a:extLst>
              <a:ext uri="{FF2B5EF4-FFF2-40B4-BE49-F238E27FC236}">
                <a16:creationId xmlns:a16="http://schemas.microsoft.com/office/drawing/2014/main" id="{7B545CFB-E165-2846-B1CE-1D8F50CACA11}"/>
              </a:ext>
            </a:extLst>
          </p:cNvPr>
          <p:cNvSpPr>
            <a:spLocks noGrp="1"/>
          </p:cNvSpPr>
          <p:nvPr>
            <p:ph type="pic" sz="quarter" idx="12" hasCustomPrompt="1"/>
          </p:nvPr>
        </p:nvSpPr>
        <p:spPr>
          <a:xfrm>
            <a:off x="10088563" y="0"/>
            <a:ext cx="2103437" cy="1936955"/>
          </a:xfrm>
        </p:spPr>
        <p:txBody>
          <a:bodyPr anchor="ctr"/>
          <a:lstStyle>
            <a:lvl1pPr marL="0" indent="0" algn="ctr">
              <a:buNone/>
              <a:defRPr sz="1400">
                <a:solidFill>
                  <a:schemeClr val="bg1"/>
                </a:solidFill>
              </a:defRPr>
            </a:lvl1pPr>
          </a:lstStyle>
          <a:p>
            <a:r>
              <a:rPr lang="en-US" err="1"/>
              <a:t>PiP</a:t>
            </a:r>
            <a:r>
              <a:rPr lang="en-US"/>
              <a:t> is positioned here. Keep all text and images safely away from this non-visible area.</a:t>
            </a:r>
          </a:p>
        </p:txBody>
      </p:sp>
    </p:spTree>
    <p:extLst>
      <p:ext uri="{BB962C8B-B14F-4D97-AF65-F5344CB8AC3E}">
        <p14:creationId xmlns:p14="http://schemas.microsoft.com/office/powerpoint/2010/main" val="2587457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C119D-4C62-4E9F-847F-EF9AD08809D7}"/>
              </a:ext>
            </a:extLst>
          </p:cNvPr>
          <p:cNvSpPr/>
          <p:nvPr userDrawn="1"/>
        </p:nvSpPr>
        <p:spPr>
          <a:xfrm>
            <a:off x="0" y="0"/>
            <a:ext cx="12192000" cy="6858000"/>
          </a:xfrm>
          <a:prstGeom prst="rect">
            <a:avLst/>
          </a:prstGeom>
          <a:solidFill>
            <a:srgbClr val="00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49095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4000"/>
            </a:lvl1pPr>
          </a:lstStyle>
          <a:p>
            <a:r>
              <a:rPr lang="en-US"/>
              <a:t>Click to edit Master title style</a:t>
            </a:r>
          </a:p>
        </p:txBody>
      </p:sp>
      <p:sp>
        <p:nvSpPr>
          <p:cNvPr id="4" name="Content">
            <a:extLst>
              <a:ext uri="{FF2B5EF4-FFF2-40B4-BE49-F238E27FC236}">
                <a16:creationId xmlns:a16="http://schemas.microsoft.com/office/drawing/2014/main" id="{2075AD55-A1CD-44FB-934F-6FEA6ECE9397}"/>
              </a:ext>
            </a:extLst>
          </p:cNvPr>
          <p:cNvSpPr>
            <a:spLocks noGrp="1"/>
          </p:cNvSpPr>
          <p:nvPr>
            <p:ph idx="1" hasCustomPrompt="1"/>
          </p:nvPr>
        </p:nvSpPr>
        <p:spPr>
          <a:xfrm>
            <a:off x="640080" y="2843784"/>
            <a:ext cx="5586984" cy="2322576"/>
          </a:xfrm>
        </p:spPr>
        <p:txBody>
          <a:bodyPr/>
          <a:lstStyle>
            <a:lvl1pPr marL="0" indent="0">
              <a:spcBef>
                <a:spcPts val="400"/>
              </a:spcBef>
              <a:spcAft>
                <a:spcPts val="400"/>
              </a:spcAft>
              <a:buSzPct val="75000"/>
              <a:buFontTx/>
              <a:buNone/>
              <a:defRPr sz="2400" b="1"/>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lvl="0"/>
            <a:r>
              <a:rPr lang="en-US"/>
              <a:t>Edit Master text styles</a:t>
            </a:r>
          </a:p>
        </p:txBody>
      </p:sp>
    </p:spTree>
    <p:extLst>
      <p:ext uri="{BB962C8B-B14F-4D97-AF65-F5344CB8AC3E}">
        <p14:creationId xmlns:p14="http://schemas.microsoft.com/office/powerpoint/2010/main" val="33156086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Tree>
    <p:extLst>
      <p:ext uri="{BB962C8B-B14F-4D97-AF65-F5344CB8AC3E}">
        <p14:creationId xmlns:p14="http://schemas.microsoft.com/office/powerpoint/2010/main" val="42466780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Slide Title + Section Name">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3" name="Content">
            <a:extLst>
              <a:ext uri="{FF2B5EF4-FFF2-40B4-BE49-F238E27FC236}">
                <a16:creationId xmlns:a16="http://schemas.microsoft.com/office/drawing/2014/main" id="{1EB18EE0-9233-45F5-A299-35F914FF48B3}"/>
              </a:ext>
            </a:extLst>
          </p:cNvPr>
          <p:cNvSpPr>
            <a:spLocks noGrp="1"/>
          </p:cNvSpPr>
          <p:nvPr>
            <p:ph idx="1" hasCustomPrompt="1"/>
          </p:nvPr>
        </p:nvSpPr>
        <p:spPr>
          <a:xfrm>
            <a:off x="640080" y="182880"/>
            <a:ext cx="4572000" cy="365760"/>
          </a:xfrm>
        </p:spPr>
        <p:txBody>
          <a:bodyPr/>
          <a:lstStyle>
            <a:lvl1pPr marL="0" indent="0">
              <a:spcBef>
                <a:spcPts val="400"/>
              </a:spcBef>
              <a:spcAft>
                <a:spcPts val="400"/>
              </a:spcAft>
              <a:buSzPct val="75000"/>
              <a:buFontTx/>
              <a:buNone/>
              <a:defRPr kumimoji="0" lang="en-US" sz="1800" b="0" i="0" u="none" strike="noStrike" kern="1200" cap="all" spc="0" normalizeH="0" baseline="0" dirty="0">
                <a:ln>
                  <a:noFill/>
                </a:ln>
                <a:solidFill>
                  <a:schemeClr val="accent2"/>
                </a:solidFill>
                <a:effectLst/>
                <a:uLnTx/>
                <a:uFillTx/>
                <a:latin typeface="Arial" pitchFamily="34" charset="0"/>
                <a:ea typeface="+mn-ea"/>
                <a:cs typeface="Arial" pitchFamily="34" charset="0"/>
              </a:defRPr>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marL="0" marR="0" lvl="0" indent="0" algn="l" defTabSz="1656019" rtl="0" eaLnBrk="1" fontAlgn="auto" latinLnBrk="0" hangingPunct="1">
              <a:lnSpc>
                <a:spcPct val="100000"/>
              </a:lnSpc>
              <a:spcBef>
                <a:spcPts val="1333"/>
              </a:spcBef>
              <a:spcAft>
                <a:spcPts val="0"/>
              </a:spcAft>
              <a:buClr>
                <a:prstClr val="white"/>
              </a:buClr>
              <a:buSzPct val="75000"/>
              <a:buFont typeface="Wingdings" pitchFamily="2" charset="2"/>
              <a:buNone/>
              <a:tabLst/>
              <a:defRPr/>
            </a:pPr>
            <a:r>
              <a:rPr lang="en-US"/>
              <a:t>Edit Master text styles</a:t>
            </a:r>
          </a:p>
        </p:txBody>
      </p:sp>
    </p:spTree>
    <p:extLst>
      <p:ext uri="{BB962C8B-B14F-4D97-AF65-F5344CB8AC3E}">
        <p14:creationId xmlns:p14="http://schemas.microsoft.com/office/powerpoint/2010/main" val="15355135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8" name="Content"/>
          <p:cNvSpPr>
            <a:spLocks noGrp="1"/>
          </p:cNvSpPr>
          <p:nvPr>
            <p:ph idx="1"/>
          </p:nvPr>
        </p:nvSpPr>
        <p:spPr>
          <a:xfrm>
            <a:off x="640080" y="1600200"/>
            <a:ext cx="10972800" cy="4937760"/>
          </a:xfrm>
        </p:spPr>
        <p:txBody>
          <a:bodyPr/>
          <a:lstStyle>
            <a:lvl1pPr marL="228600" indent="-228600">
              <a:spcBef>
                <a:spcPts val="400"/>
              </a:spcBef>
              <a:spcAft>
                <a:spcPts val="400"/>
              </a:spcAft>
              <a:buSzPct val="75000"/>
              <a:buFont typeface="Wingdings" panose="05000000000000000000" pitchFamily="2" charset="2"/>
              <a:buChar char="§"/>
              <a:defRPr sz="2400"/>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044292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Half-Width Text">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5" name="Text Placeholder 4"/>
          <p:cNvSpPr>
            <a:spLocks noGrp="1"/>
          </p:cNvSpPr>
          <p:nvPr>
            <p:ph type="body" sz="quarter" idx="10" hasCustomPrompt="1"/>
          </p:nvPr>
        </p:nvSpPr>
        <p:spPr>
          <a:xfrm>
            <a:off x="64008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3740439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solidFill>
                  <a:srgbClr val="005692"/>
                </a:solidFill>
              </a:defRPr>
            </a:lvl1pPr>
          </a:lstStyle>
          <a:p>
            <a:r>
              <a:rPr lang="en-US"/>
              <a:t>Click to edit Master title style</a:t>
            </a:r>
          </a:p>
        </p:txBody>
      </p:sp>
      <p:sp>
        <p:nvSpPr>
          <p:cNvPr id="5" name="Text Placeholder 4"/>
          <p:cNvSpPr>
            <a:spLocks noGrp="1"/>
          </p:cNvSpPr>
          <p:nvPr>
            <p:ph type="body" sz="quarter" idx="10" hasCustomPrompt="1"/>
          </p:nvPr>
        </p:nvSpPr>
        <p:spPr>
          <a:xfrm>
            <a:off x="640080" y="1600199"/>
            <a:ext cx="1097280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solidFill>
                  <a:srgbClr val="005692"/>
                </a:solidFill>
              </a:defRPr>
            </a:lvl1pPr>
            <a:lvl2pPr>
              <a:defRPr lang="en-US" dirty="0" smtClean="0">
                <a:solidFill>
                  <a:srgbClr val="005692"/>
                </a:solidFill>
              </a:defRPr>
            </a:lvl2pPr>
            <a:lvl3pPr>
              <a:defRPr lang="en-US" dirty="0" smtClean="0">
                <a:solidFill>
                  <a:srgbClr val="005692"/>
                </a:solidFill>
              </a:defRPr>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172271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7" name="Text Placeholder 4">
            <a:extLst>
              <a:ext uri="{FF2B5EF4-FFF2-40B4-BE49-F238E27FC236}">
                <a16:creationId xmlns:a16="http://schemas.microsoft.com/office/drawing/2014/main" id="{8412F735-6FA8-4A76-BB04-6851A43829FA}"/>
              </a:ext>
            </a:extLst>
          </p:cNvPr>
          <p:cNvSpPr>
            <a:spLocks noGrp="1"/>
          </p:cNvSpPr>
          <p:nvPr>
            <p:ph type="body" sz="quarter" idx="10" hasCustomPrompt="1"/>
          </p:nvPr>
        </p:nvSpPr>
        <p:spPr>
          <a:xfrm>
            <a:off x="64008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7C1CE086-6077-4FAA-8D37-CA0141DC9DE7}"/>
              </a:ext>
            </a:extLst>
          </p:cNvPr>
          <p:cNvSpPr>
            <a:spLocks noGrp="1"/>
          </p:cNvSpPr>
          <p:nvPr>
            <p:ph type="body" sz="quarter" idx="11" hasCustomPrompt="1"/>
          </p:nvPr>
        </p:nvSpPr>
        <p:spPr>
          <a:xfrm>
            <a:off x="630936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41466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 Option 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1358-097A-4A46-8589-6CAD8B7CB4B4}"/>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30626079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 Option B">
    <p:spTree>
      <p:nvGrpSpPr>
        <p:cNvPr id="1" name=""/>
        <p:cNvGrpSpPr/>
        <p:nvPr/>
      </p:nvGrpSpPr>
      <p:grpSpPr>
        <a:xfrm>
          <a:off x="0" y="0"/>
          <a:ext cx="0" cy="0"/>
          <a:chOff x="0" y="0"/>
          <a:chExt cx="0" cy="0"/>
        </a:xfrm>
      </p:grpSpPr>
      <p:pic>
        <p:nvPicPr>
          <p:cNvPr id="6" name="Picture 5" descr="A close up of a logo&#10;&#10;Description generated with high confidence">
            <a:extLst>
              <a:ext uri="{FF2B5EF4-FFF2-40B4-BE49-F238E27FC236}">
                <a16:creationId xmlns:a16="http://schemas.microsoft.com/office/drawing/2014/main" id="{8DBD4F74-B324-416A-9E96-8E9C22C56758}"/>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27754107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 Option C">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47B8FE81-83E4-433F-A2CB-AC29D66DADE3}"/>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259851769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ransition Questi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4C26BD-C8E5-2D45-8770-C62DE35737B4}"/>
              </a:ext>
            </a:extLst>
          </p:cNvPr>
          <p:cNvSpPr>
            <a:spLocks noGrp="1"/>
          </p:cNvSpPr>
          <p:nvPr>
            <p:ph sz="quarter" idx="10" hasCustomPrompt="1"/>
          </p:nvPr>
        </p:nvSpPr>
        <p:spPr>
          <a:xfrm>
            <a:off x="0" y="0"/>
            <a:ext cx="12192000" cy="6858000"/>
          </a:xfrm>
        </p:spPr>
        <p:txBody>
          <a:bodyPr anchor="ctr"/>
          <a:lstStyle>
            <a:lvl1pPr marL="0" indent="0" algn="ctr">
              <a:buNone/>
              <a:defRPr sz="4800"/>
            </a:lvl1pPr>
            <a:lvl2pPr marL="274666" indent="0">
              <a:buNone/>
              <a:defRPr/>
            </a:lvl2pPr>
            <a:lvl3pPr marL="557328" indent="0">
              <a:buNone/>
              <a:defRPr/>
            </a:lvl3pPr>
            <a:lvl4pPr marL="812711" indent="0">
              <a:buNone/>
              <a:defRPr/>
            </a:lvl4pPr>
            <a:lvl5pPr marL="883122" indent="0">
              <a:buNone/>
              <a:defRPr/>
            </a:lvl5pPr>
          </a:lstStyle>
          <a:p>
            <a:pPr lvl="0"/>
            <a:r>
              <a:rPr lang="en-US"/>
              <a:t>Transition Question</a:t>
            </a:r>
          </a:p>
        </p:txBody>
      </p:sp>
    </p:spTree>
    <p:extLst>
      <p:ext uri="{BB962C8B-B14F-4D97-AF65-F5344CB8AC3E}">
        <p14:creationId xmlns:p14="http://schemas.microsoft.com/office/powerpoint/2010/main" val="70909363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7A2869-3B01-5B4F-AD50-B48F1B2DED9B}"/>
              </a:ext>
            </a:extLst>
          </p:cNvPr>
          <p:cNvSpPr/>
          <p:nvPr userDrawn="1"/>
        </p:nvSpPr>
        <p:spPr>
          <a:xfrm>
            <a:off x="0" y="0"/>
            <a:ext cx="12192000"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err="1">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711679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650B6B-ECD0-4DA6-82C6-62699A4B5691}"/>
              </a:ext>
            </a:extLst>
          </p:cNvPr>
          <p:cNvSpPr>
            <a:spLocks noGrp="1"/>
          </p:cNvSpPr>
          <p:nvPr>
            <p:ph type="title"/>
          </p:nvPr>
        </p:nvSpPr>
        <p:spPr>
          <a:xfrm>
            <a:off x="394040" y="174396"/>
            <a:ext cx="8229600" cy="1097280"/>
          </a:xfrm>
        </p:spPr>
        <p:txBody>
          <a:bodyPr anchor="t"/>
          <a:lstStyle>
            <a:lvl1pPr>
              <a:defRPr sz="3600"/>
            </a:lvl1pPr>
          </a:lstStyle>
          <a:p>
            <a:r>
              <a:rPr lang="en-US"/>
              <a:t>Click to edit Master title style</a:t>
            </a:r>
          </a:p>
        </p:txBody>
      </p:sp>
    </p:spTree>
    <p:extLst>
      <p:ext uri="{BB962C8B-B14F-4D97-AF65-F5344CB8AC3E}">
        <p14:creationId xmlns:p14="http://schemas.microsoft.com/office/powerpoint/2010/main" val="38784199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DataAcces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559854"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99" rtl="0" eaLnBrk="1" fontAlgn="auto" latinLnBrk="0" hangingPunct="1">
              <a:lnSpc>
                <a:spcPct val="100000"/>
              </a:lnSpc>
              <a:spcBef>
                <a:spcPts val="0"/>
              </a:spcBef>
              <a:spcAft>
                <a:spcPts val="1600"/>
              </a:spcAft>
              <a:buClrTx/>
              <a:buSzTx/>
              <a:buFontTx/>
              <a:buNone/>
              <a:tabLst/>
              <a:defRPr/>
            </a:pPr>
            <a:r>
              <a:rPr lang="en-US" sz="1500" b="1" kern="1200" spc="-67">
                <a:solidFill>
                  <a:schemeClr val="tx2">
                    <a:lumMod val="40000"/>
                    <a:lumOff val="60000"/>
                  </a:schemeClr>
                </a:solidFill>
                <a:latin typeface="Arial" pitchFamily="34" charset="0"/>
                <a:ea typeface="+mn-ea"/>
                <a:cs typeface="Arial" pitchFamily="34" charset="0"/>
              </a:rPr>
              <a:t>Set up</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70" b="1" kern="1200" spc="-67">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500" b="1" kern="1200" spc="-67" baseline="0">
                <a:solidFill>
                  <a:schemeClr val="bg1"/>
                </a:solidFill>
                <a:latin typeface="Arial" pitchFamily="34" charset="0"/>
                <a:ea typeface="+mn-ea"/>
                <a:cs typeface="Arial" pitchFamily="34" charset="0"/>
              </a:rPr>
              <a:t>Interoperability</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tx2">
                    <a:lumMod val="40000"/>
                    <a:lumOff val="60000"/>
                  </a:schemeClr>
                </a:solidFill>
                <a:latin typeface="Arial" pitchFamily="34" charset="0"/>
                <a:ea typeface="+mn-ea"/>
                <a:cs typeface="Arial" pitchFamily="34" charset="0"/>
              </a:rPr>
              <a:t>Call Python </a:t>
            </a:r>
            <a:br>
              <a:rPr lang="en-US" sz="1200" b="1" kern="1200" spc="-67">
                <a:solidFill>
                  <a:schemeClr val="tx2">
                    <a:lumMod val="40000"/>
                    <a:lumOff val="60000"/>
                  </a:schemeClr>
                </a:solidFill>
                <a:latin typeface="Arial" pitchFamily="34" charset="0"/>
                <a:ea typeface="+mn-ea"/>
                <a:cs typeface="Arial" pitchFamily="34" charset="0"/>
              </a:rPr>
            </a:br>
            <a:r>
              <a:rPr lang="en-US" sz="1200"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500" b="1" kern="1200" spc="-67" baseline="0">
                <a:solidFill>
                  <a:schemeClr val="tx2">
                    <a:lumMod val="40000"/>
                    <a:lumOff val="60000"/>
                  </a:schemeClr>
                </a:solidFill>
                <a:latin typeface="Arial" pitchFamily="34" charset="0"/>
                <a:ea typeface="+mn-ea"/>
                <a:cs typeface="Arial" pitchFamily="34" charset="0"/>
              </a:rPr>
              <a:t>Code Gen. &amp; 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628528"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628524"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628524"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1254315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5A1C5C-A8BC-4D7B-8B99-37A0479ABBE9}"/>
              </a:ext>
            </a:extLst>
          </p:cNvPr>
          <p:cNvSpPr/>
          <p:nvPr userDrawn="1"/>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336922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2025 The MathWorks, Inc.</a:t>
            </a:r>
          </a:p>
        </p:txBody>
      </p:sp>
      <p:sp>
        <p:nvSpPr>
          <p:cNvPr id="15" name="Picture Placeholder 5">
            <a:extLst>
              <a:ext uri="{FF2B5EF4-FFF2-40B4-BE49-F238E27FC236}">
                <a16:creationId xmlns:a16="http://schemas.microsoft.com/office/drawing/2014/main" id="{7B545CFB-E165-2846-B1CE-1D8F50CACA11}"/>
              </a:ext>
            </a:extLst>
          </p:cNvPr>
          <p:cNvSpPr>
            <a:spLocks noGrp="1"/>
          </p:cNvSpPr>
          <p:nvPr>
            <p:ph type="pic" sz="quarter" idx="12" hasCustomPrompt="1"/>
          </p:nvPr>
        </p:nvSpPr>
        <p:spPr>
          <a:xfrm>
            <a:off x="10088563" y="0"/>
            <a:ext cx="2103437" cy="1936955"/>
          </a:xfrm>
        </p:spPr>
        <p:txBody>
          <a:bodyPr anchor="ctr"/>
          <a:lstStyle>
            <a:lvl1pPr marL="0" indent="0" algn="ctr">
              <a:buNone/>
              <a:defRPr sz="1400">
                <a:solidFill>
                  <a:schemeClr val="bg1"/>
                </a:solidFill>
              </a:defRPr>
            </a:lvl1pPr>
          </a:lstStyle>
          <a:p>
            <a:r>
              <a:rPr lang="en-US" err="1"/>
              <a:t>PiP</a:t>
            </a:r>
            <a:r>
              <a:rPr lang="en-US"/>
              <a:t> is positioned here. Keep all text and images safely away from this non-visible area.</a:t>
            </a:r>
          </a:p>
        </p:txBody>
      </p:sp>
    </p:spTree>
    <p:extLst>
      <p:ext uri="{BB962C8B-B14F-4D97-AF65-F5344CB8AC3E}">
        <p14:creationId xmlns:p14="http://schemas.microsoft.com/office/powerpoint/2010/main" val="284693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6.png"/><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B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457200"/>
            <a:ext cx="10972800" cy="990600"/>
          </a:xfrm>
          <a:prstGeom prst="rect">
            <a:avLst/>
          </a:prstGeom>
        </p:spPr>
        <p:txBody>
          <a:bodyPr vert="horz" lIns="45720" tIns="45720" rIns="91440" bIns="4572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40080" y="1645920"/>
            <a:ext cx="10972800" cy="4114800"/>
          </a:xfrm>
          <a:prstGeom prst="rect">
            <a:avLst/>
          </a:prstGeom>
        </p:spPr>
        <p:txBody>
          <a:bodyPr vert="horz" lIns="91440" tIns="45720" rIns="91440" bIns="45720" rtlCol="0">
            <a:noAutofit/>
          </a:bodyPr>
          <a:lstStyle/>
          <a:p>
            <a:pPr marL="189539" lvl="0" indent="-189539"/>
            <a:r>
              <a:rPr lang="en-US"/>
              <a:t>Click to edit Master text styles</a:t>
            </a:r>
          </a:p>
          <a:p>
            <a:pPr lvl="1"/>
            <a:r>
              <a:rPr lang="en-US"/>
              <a:t>Second level</a:t>
            </a:r>
          </a:p>
          <a:p>
            <a:pPr lvl="2"/>
            <a:r>
              <a:rPr lang="en-US"/>
              <a:t>Third level</a:t>
            </a:r>
          </a:p>
          <a:p>
            <a:pPr lvl="3"/>
            <a:r>
              <a:rPr lang="en-US"/>
              <a:t>Fourth level</a:t>
            </a:r>
          </a:p>
        </p:txBody>
      </p:sp>
      <p:sp>
        <p:nvSpPr>
          <p:cNvPr id="8" name="TextBox 7"/>
          <p:cNvSpPr txBox="1"/>
          <p:nvPr userDrawn="1"/>
        </p:nvSpPr>
        <p:spPr>
          <a:xfrm>
            <a:off x="9728200" y="6590764"/>
            <a:ext cx="2453457" cy="261610"/>
          </a:xfrm>
          <a:prstGeom prst="rect">
            <a:avLst/>
          </a:prstGeom>
          <a:noFill/>
        </p:spPr>
        <p:txBody>
          <a:bodyPr wrap="square" rtlCol="0">
            <a:spAutoFit/>
          </a:bodyPr>
          <a:lstStyle/>
          <a:p>
            <a:pPr algn="r" defTabSz="441560">
              <a:defRPr/>
            </a:pPr>
            <a:r>
              <a:rPr lang="en-US" sz="1100">
                <a:solidFill>
                  <a:srgbClr val="00BBF6">
                    <a:lumMod val="75000"/>
                  </a:srgbClr>
                </a:solidFill>
                <a:cs typeface="Arial" pitchFamily="34" charset="0"/>
              </a:rPr>
              <a:t>© 2022 The MathWorks, Inc.   </a:t>
            </a:r>
            <a:fld id="{406F6BB2-5D2E-4081-BA03-CBA48454D141}" type="slidenum">
              <a:rPr lang="en-US" sz="1100" smtClean="0">
                <a:solidFill>
                  <a:schemeClr val="bg1"/>
                </a:solidFill>
              </a:rPr>
              <a:pPr algn="r" defTabSz="441560">
                <a:defRPr/>
              </a:pPr>
              <a:t>‹#›</a:t>
            </a:fld>
            <a:endParaRPr lang="en-US" sz="1100" b="1">
              <a:solidFill>
                <a:schemeClr val="bg1"/>
              </a:solidFill>
              <a:cs typeface="Arial" pitchFamily="34" charset="0"/>
            </a:endParaRPr>
          </a:p>
        </p:txBody>
      </p:sp>
      <p:pic>
        <p:nvPicPr>
          <p:cNvPr id="5" name="Picture 4">
            <a:extLst>
              <a:ext uri="{FF2B5EF4-FFF2-40B4-BE49-F238E27FC236}">
                <a16:creationId xmlns:a16="http://schemas.microsoft.com/office/drawing/2014/main" id="{01ECA207-DD06-4EC6-8ACC-35D1DA9A16B9}"/>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0756900" y="53790"/>
            <a:ext cx="1280160" cy="255718"/>
          </a:xfrm>
          <a:prstGeom prst="rect">
            <a:avLst/>
          </a:prstGeom>
        </p:spPr>
      </p:pic>
    </p:spTree>
    <p:extLst>
      <p:ext uri="{BB962C8B-B14F-4D97-AF65-F5344CB8AC3E}">
        <p14:creationId xmlns:p14="http://schemas.microsoft.com/office/powerpoint/2010/main" val="197889055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transition>
    <p:fade/>
  </p:transition>
  <p:hf hdr="0" ftr="0" dt="0"/>
  <p:txStyles>
    <p:titleStyle>
      <a:lvl1pPr algn="l" defTabSz="441560" rtl="0" eaLnBrk="1" latinLnBrk="0" hangingPunct="1">
        <a:spcBef>
          <a:spcPct val="0"/>
        </a:spcBef>
        <a:buNone/>
        <a:defRPr lang="en-US" sz="3200" b="1" kern="1200" dirty="0">
          <a:solidFill>
            <a:schemeClr val="bg1"/>
          </a:solidFill>
          <a:effectLst/>
          <a:latin typeface="+mj-lt"/>
          <a:ea typeface="+mj-ea"/>
          <a:cs typeface="Arial" pitchFamily="34" charset="0"/>
        </a:defRPr>
      </a:lvl1pPr>
    </p:titleStyle>
    <p:bodyStyle>
      <a:lvl1pPr marL="228600" indent="-228600" algn="l" defTabSz="441560" rtl="0" eaLnBrk="1" latinLnBrk="0" hangingPunct="1">
        <a:spcBef>
          <a:spcPts val="356"/>
        </a:spcBef>
        <a:buClr>
          <a:schemeClr val="bg1"/>
        </a:buClr>
        <a:buSzPct val="75000"/>
        <a:buFont typeface="Wingdings" pitchFamily="2" charset="2"/>
        <a:buChar char="§"/>
        <a:defRPr lang="en-US" sz="2400" kern="1200" dirty="0">
          <a:solidFill>
            <a:schemeClr val="bg1"/>
          </a:solidFill>
          <a:latin typeface="+mn-lt"/>
          <a:ea typeface="+mn-ea"/>
          <a:cs typeface="Arial" pitchFamily="34" charset="0"/>
        </a:defRPr>
      </a:lvl1pPr>
      <a:lvl2pPr marL="512763" indent="-203200" algn="l" defTabSz="441560" rtl="0" eaLnBrk="1" latinLnBrk="0" hangingPunct="1">
        <a:spcBef>
          <a:spcPts val="356"/>
        </a:spcBef>
        <a:buClr>
          <a:schemeClr val="bg1"/>
        </a:buClr>
        <a:buFont typeface="Arial" pitchFamily="34" charset="0"/>
        <a:buChar char="–"/>
        <a:defRPr lang="en-US" sz="2000" kern="1200" dirty="0">
          <a:solidFill>
            <a:schemeClr val="bg1"/>
          </a:solidFill>
          <a:latin typeface="+mn-lt"/>
          <a:ea typeface="+mn-ea"/>
          <a:cs typeface="Arial" pitchFamily="34" charset="0"/>
        </a:defRPr>
      </a:lvl2pPr>
      <a:lvl3pPr marL="695131" indent="-137803" algn="l" defTabSz="441560" rtl="0" eaLnBrk="1" latinLnBrk="0" hangingPunct="1">
        <a:spcBef>
          <a:spcPts val="356"/>
        </a:spcBef>
        <a:buClr>
          <a:schemeClr val="bg1"/>
        </a:buClr>
        <a:buSzPct val="100000"/>
        <a:buFont typeface="Arial" panose="020B0604020202020204" pitchFamily="34" charset="0"/>
        <a:buChar char="•"/>
        <a:tabLst/>
        <a:defRPr lang="en-US" sz="1800" kern="1200" dirty="0">
          <a:solidFill>
            <a:schemeClr val="bg1"/>
          </a:solidFill>
          <a:latin typeface="+mn-lt"/>
          <a:ea typeface="+mn-ea"/>
          <a:cs typeface="Arial" pitchFamily="34" charset="0"/>
        </a:defRPr>
      </a:lvl3pPr>
      <a:lvl4pPr marL="948163" indent="-135452" algn="l" defTabSz="441560" rtl="0" eaLnBrk="1" latinLnBrk="0" hangingPunct="1">
        <a:spcBef>
          <a:spcPts val="356"/>
        </a:spcBef>
        <a:buFont typeface="Wingdings" panose="05000000000000000000" pitchFamily="2" charset="2"/>
        <a:buChar char="§"/>
        <a:defRPr lang="en-US" sz="1600" kern="1200" dirty="0">
          <a:solidFill>
            <a:schemeClr val="bg1"/>
          </a:solidFill>
          <a:latin typeface="+mn-lt"/>
          <a:ea typeface="+mn-ea"/>
          <a:cs typeface="Arial" pitchFamily="34" charset="0"/>
        </a:defRPr>
      </a:lvl4pPr>
      <a:lvl5pPr marL="993512" indent="-110390" algn="l" defTabSz="441560" rtl="0" eaLnBrk="1" latinLnBrk="0" hangingPunct="1">
        <a:spcBef>
          <a:spcPct val="20000"/>
        </a:spcBef>
        <a:buClr>
          <a:schemeClr val="tx2"/>
        </a:buClr>
        <a:buFont typeface="Arial" pitchFamily="34" charset="0"/>
        <a:buChar char="»"/>
        <a:defRPr sz="676" kern="1200">
          <a:solidFill>
            <a:schemeClr val="tx1"/>
          </a:solidFill>
          <a:latin typeface="Arial" pitchFamily="34" charset="0"/>
          <a:ea typeface="+mn-ea"/>
          <a:cs typeface="Arial" pitchFamily="34" charset="0"/>
        </a:defRPr>
      </a:lvl5pPr>
      <a:lvl6pPr marL="121429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6pPr>
      <a:lvl7pPr marL="143507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7pPr>
      <a:lvl8pPr marL="1655852"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8pPr>
      <a:lvl9pPr marL="187663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9pPr>
    </p:bodyStyle>
    <p:otherStyle>
      <a:defPPr>
        <a:defRPr lang="en-US"/>
      </a:defPPr>
      <a:lvl1pPr marL="0" algn="l" defTabSz="441560" rtl="0" eaLnBrk="1" latinLnBrk="0" hangingPunct="1">
        <a:defRPr sz="869" kern="1200">
          <a:solidFill>
            <a:schemeClr val="tx1"/>
          </a:solidFill>
          <a:latin typeface="+mn-lt"/>
          <a:ea typeface="+mn-ea"/>
          <a:cs typeface="+mn-cs"/>
        </a:defRPr>
      </a:lvl1pPr>
      <a:lvl2pPr marL="220781" algn="l" defTabSz="441560" rtl="0" eaLnBrk="1" latinLnBrk="0" hangingPunct="1">
        <a:defRPr sz="869" kern="1200">
          <a:solidFill>
            <a:schemeClr val="tx1"/>
          </a:solidFill>
          <a:latin typeface="+mn-lt"/>
          <a:ea typeface="+mn-ea"/>
          <a:cs typeface="+mn-cs"/>
        </a:defRPr>
      </a:lvl2pPr>
      <a:lvl3pPr marL="441560" algn="l" defTabSz="441560" rtl="0" eaLnBrk="1" latinLnBrk="0" hangingPunct="1">
        <a:defRPr sz="869" kern="1200">
          <a:solidFill>
            <a:schemeClr val="tx1"/>
          </a:solidFill>
          <a:latin typeface="+mn-lt"/>
          <a:ea typeface="+mn-ea"/>
          <a:cs typeface="+mn-cs"/>
        </a:defRPr>
      </a:lvl3pPr>
      <a:lvl4pPr marL="662341" algn="l" defTabSz="441560" rtl="0" eaLnBrk="1" latinLnBrk="0" hangingPunct="1">
        <a:defRPr sz="869" kern="1200">
          <a:solidFill>
            <a:schemeClr val="tx1"/>
          </a:solidFill>
          <a:latin typeface="+mn-lt"/>
          <a:ea typeface="+mn-ea"/>
          <a:cs typeface="+mn-cs"/>
        </a:defRPr>
      </a:lvl4pPr>
      <a:lvl5pPr marL="883121" algn="l" defTabSz="441560" rtl="0" eaLnBrk="1" latinLnBrk="0" hangingPunct="1">
        <a:defRPr sz="869" kern="1200">
          <a:solidFill>
            <a:schemeClr val="tx1"/>
          </a:solidFill>
          <a:latin typeface="+mn-lt"/>
          <a:ea typeface="+mn-ea"/>
          <a:cs typeface="+mn-cs"/>
        </a:defRPr>
      </a:lvl5pPr>
      <a:lvl6pPr marL="1103903" algn="l" defTabSz="441560" rtl="0" eaLnBrk="1" latinLnBrk="0" hangingPunct="1">
        <a:defRPr sz="869" kern="1200">
          <a:solidFill>
            <a:schemeClr val="tx1"/>
          </a:solidFill>
          <a:latin typeface="+mn-lt"/>
          <a:ea typeface="+mn-ea"/>
          <a:cs typeface="+mn-cs"/>
        </a:defRPr>
      </a:lvl6pPr>
      <a:lvl7pPr marL="1324682" algn="l" defTabSz="441560" rtl="0" eaLnBrk="1" latinLnBrk="0" hangingPunct="1">
        <a:defRPr sz="869" kern="1200">
          <a:solidFill>
            <a:schemeClr val="tx1"/>
          </a:solidFill>
          <a:latin typeface="+mn-lt"/>
          <a:ea typeface="+mn-ea"/>
          <a:cs typeface="+mn-cs"/>
        </a:defRPr>
      </a:lvl7pPr>
      <a:lvl8pPr marL="1545463" algn="l" defTabSz="441560" rtl="0" eaLnBrk="1" latinLnBrk="0" hangingPunct="1">
        <a:defRPr sz="869" kern="1200">
          <a:solidFill>
            <a:schemeClr val="tx1"/>
          </a:solidFill>
          <a:latin typeface="+mn-lt"/>
          <a:ea typeface="+mn-ea"/>
          <a:cs typeface="+mn-cs"/>
        </a:defRPr>
      </a:lvl8pPr>
      <a:lvl9pPr marL="1766243" algn="l" defTabSz="441560" rtl="0" eaLnBrk="1" latinLnBrk="0" hangingPunct="1">
        <a:defRPr sz="86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5"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80813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4B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457200"/>
            <a:ext cx="10972800" cy="990600"/>
          </a:xfrm>
          <a:prstGeom prst="rect">
            <a:avLst/>
          </a:prstGeom>
        </p:spPr>
        <p:txBody>
          <a:bodyPr vert="horz" lIns="45720" tIns="45720" rIns="91440" bIns="4572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40080" y="1645920"/>
            <a:ext cx="10972800" cy="4114800"/>
          </a:xfrm>
          <a:prstGeom prst="rect">
            <a:avLst/>
          </a:prstGeom>
        </p:spPr>
        <p:txBody>
          <a:bodyPr vert="horz" lIns="91440" tIns="45720" rIns="91440" bIns="45720" rtlCol="0">
            <a:noAutofit/>
          </a:bodyPr>
          <a:lstStyle/>
          <a:p>
            <a:pPr marL="189539" lvl="0" indent="-189539"/>
            <a:r>
              <a:rPr lang="en-US"/>
              <a:t>Click to edit Master text styles</a:t>
            </a:r>
          </a:p>
          <a:p>
            <a:pPr lvl="1"/>
            <a:r>
              <a:rPr lang="en-US"/>
              <a:t>Second level</a:t>
            </a:r>
          </a:p>
          <a:p>
            <a:pPr lvl="2"/>
            <a:r>
              <a:rPr lang="en-US"/>
              <a:t>Third level</a:t>
            </a:r>
          </a:p>
          <a:p>
            <a:pPr lvl="3"/>
            <a:r>
              <a:rPr lang="en-US"/>
              <a:t>Fourth level</a:t>
            </a:r>
          </a:p>
        </p:txBody>
      </p:sp>
      <p:sp>
        <p:nvSpPr>
          <p:cNvPr id="8" name="TextBox 7"/>
          <p:cNvSpPr txBox="1"/>
          <p:nvPr userDrawn="1"/>
        </p:nvSpPr>
        <p:spPr>
          <a:xfrm>
            <a:off x="9728200" y="6590764"/>
            <a:ext cx="2453457" cy="261610"/>
          </a:xfrm>
          <a:prstGeom prst="rect">
            <a:avLst/>
          </a:prstGeom>
          <a:noFill/>
        </p:spPr>
        <p:txBody>
          <a:bodyPr wrap="square" rtlCol="0">
            <a:spAutoFit/>
          </a:bodyPr>
          <a:lstStyle/>
          <a:p>
            <a:pPr algn="r" defTabSz="441560">
              <a:defRPr/>
            </a:pPr>
            <a:r>
              <a:rPr lang="en-US" sz="1100">
                <a:solidFill>
                  <a:srgbClr val="00BBF6">
                    <a:lumMod val="75000"/>
                  </a:srgbClr>
                </a:solidFill>
                <a:cs typeface="Arial" pitchFamily="34" charset="0"/>
              </a:rPr>
              <a:t>© 2022 The MathWorks, Inc.   </a:t>
            </a:r>
            <a:fld id="{406F6BB2-5D2E-4081-BA03-CBA48454D141}" type="slidenum">
              <a:rPr lang="en-US" sz="1100" smtClean="0">
                <a:solidFill>
                  <a:schemeClr val="bg1"/>
                </a:solidFill>
              </a:rPr>
              <a:pPr algn="r" defTabSz="441560">
                <a:defRPr/>
              </a:pPr>
              <a:t>‹#›</a:t>
            </a:fld>
            <a:endParaRPr lang="en-US" sz="1100" b="1">
              <a:solidFill>
                <a:schemeClr val="bg1"/>
              </a:solidFill>
              <a:cs typeface="Arial" pitchFamily="34" charset="0"/>
            </a:endParaRPr>
          </a:p>
        </p:txBody>
      </p:sp>
      <p:pic>
        <p:nvPicPr>
          <p:cNvPr id="5" name="Picture 4">
            <a:extLst>
              <a:ext uri="{FF2B5EF4-FFF2-40B4-BE49-F238E27FC236}">
                <a16:creationId xmlns:a16="http://schemas.microsoft.com/office/drawing/2014/main" id="{01ECA207-DD06-4EC6-8ACC-35D1DA9A16B9}"/>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10756900" y="53790"/>
            <a:ext cx="1280160" cy="255718"/>
          </a:xfrm>
          <a:prstGeom prst="rect">
            <a:avLst/>
          </a:prstGeom>
        </p:spPr>
      </p:pic>
    </p:spTree>
    <p:extLst>
      <p:ext uri="{BB962C8B-B14F-4D97-AF65-F5344CB8AC3E}">
        <p14:creationId xmlns:p14="http://schemas.microsoft.com/office/powerpoint/2010/main" val="1901041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transition>
    <p:fade/>
  </p:transition>
  <p:hf hdr="0" ftr="0" dt="0"/>
  <p:txStyles>
    <p:titleStyle>
      <a:lvl1pPr algn="l" defTabSz="441560" rtl="0" eaLnBrk="1" latinLnBrk="0" hangingPunct="1">
        <a:spcBef>
          <a:spcPct val="0"/>
        </a:spcBef>
        <a:buNone/>
        <a:defRPr lang="en-US" sz="3200" b="1" kern="1200" dirty="0">
          <a:solidFill>
            <a:schemeClr val="bg1"/>
          </a:solidFill>
          <a:effectLst/>
          <a:latin typeface="+mj-lt"/>
          <a:ea typeface="+mj-ea"/>
          <a:cs typeface="Arial" pitchFamily="34" charset="0"/>
        </a:defRPr>
      </a:lvl1pPr>
    </p:titleStyle>
    <p:bodyStyle>
      <a:lvl1pPr marL="228600" indent="-228600" algn="l" defTabSz="441560" rtl="0" eaLnBrk="1" latinLnBrk="0" hangingPunct="1">
        <a:spcBef>
          <a:spcPts val="356"/>
        </a:spcBef>
        <a:buClr>
          <a:schemeClr val="bg1"/>
        </a:buClr>
        <a:buSzPct val="75000"/>
        <a:buFont typeface="Wingdings" pitchFamily="2" charset="2"/>
        <a:buChar char="§"/>
        <a:defRPr lang="en-US" sz="2400" kern="1200" dirty="0">
          <a:solidFill>
            <a:schemeClr val="bg1"/>
          </a:solidFill>
          <a:latin typeface="+mn-lt"/>
          <a:ea typeface="+mn-ea"/>
          <a:cs typeface="Arial" pitchFamily="34" charset="0"/>
        </a:defRPr>
      </a:lvl1pPr>
      <a:lvl2pPr marL="512763" indent="-203200" algn="l" defTabSz="441560" rtl="0" eaLnBrk="1" latinLnBrk="0" hangingPunct="1">
        <a:spcBef>
          <a:spcPts val="356"/>
        </a:spcBef>
        <a:buClr>
          <a:schemeClr val="bg1"/>
        </a:buClr>
        <a:buFont typeface="Arial" pitchFamily="34" charset="0"/>
        <a:buChar char="–"/>
        <a:defRPr lang="en-US" sz="2000" kern="1200" dirty="0">
          <a:solidFill>
            <a:schemeClr val="bg1"/>
          </a:solidFill>
          <a:latin typeface="+mn-lt"/>
          <a:ea typeface="+mn-ea"/>
          <a:cs typeface="Arial" pitchFamily="34" charset="0"/>
        </a:defRPr>
      </a:lvl2pPr>
      <a:lvl3pPr marL="695131" indent="-137803" algn="l" defTabSz="441560" rtl="0" eaLnBrk="1" latinLnBrk="0" hangingPunct="1">
        <a:spcBef>
          <a:spcPts val="356"/>
        </a:spcBef>
        <a:buClr>
          <a:schemeClr val="bg1"/>
        </a:buClr>
        <a:buSzPct val="100000"/>
        <a:buFont typeface="Arial" panose="020B0604020202020204" pitchFamily="34" charset="0"/>
        <a:buChar char="•"/>
        <a:tabLst/>
        <a:defRPr lang="en-US" sz="1800" kern="1200" dirty="0">
          <a:solidFill>
            <a:schemeClr val="bg1"/>
          </a:solidFill>
          <a:latin typeface="+mn-lt"/>
          <a:ea typeface="+mn-ea"/>
          <a:cs typeface="Arial" pitchFamily="34" charset="0"/>
        </a:defRPr>
      </a:lvl3pPr>
      <a:lvl4pPr marL="948163" indent="-135452" algn="l" defTabSz="441560" rtl="0" eaLnBrk="1" latinLnBrk="0" hangingPunct="1">
        <a:spcBef>
          <a:spcPts val="356"/>
        </a:spcBef>
        <a:buFont typeface="Wingdings" panose="05000000000000000000" pitchFamily="2" charset="2"/>
        <a:buChar char="§"/>
        <a:defRPr lang="en-US" sz="1600" kern="1200" dirty="0">
          <a:solidFill>
            <a:schemeClr val="bg1"/>
          </a:solidFill>
          <a:latin typeface="+mn-lt"/>
          <a:ea typeface="+mn-ea"/>
          <a:cs typeface="Arial" pitchFamily="34" charset="0"/>
        </a:defRPr>
      </a:lvl4pPr>
      <a:lvl5pPr marL="993512" indent="-110390" algn="l" defTabSz="441560" rtl="0" eaLnBrk="1" latinLnBrk="0" hangingPunct="1">
        <a:spcBef>
          <a:spcPct val="20000"/>
        </a:spcBef>
        <a:buClr>
          <a:schemeClr val="tx2"/>
        </a:buClr>
        <a:buFont typeface="Arial" pitchFamily="34" charset="0"/>
        <a:buChar char="»"/>
        <a:defRPr sz="676" kern="1200">
          <a:solidFill>
            <a:schemeClr val="tx1"/>
          </a:solidFill>
          <a:latin typeface="Arial" pitchFamily="34" charset="0"/>
          <a:ea typeface="+mn-ea"/>
          <a:cs typeface="Arial" pitchFamily="34" charset="0"/>
        </a:defRPr>
      </a:lvl5pPr>
      <a:lvl6pPr marL="121429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6pPr>
      <a:lvl7pPr marL="143507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7pPr>
      <a:lvl8pPr marL="1655852"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8pPr>
      <a:lvl9pPr marL="187663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9pPr>
    </p:bodyStyle>
    <p:otherStyle>
      <a:defPPr>
        <a:defRPr lang="en-US"/>
      </a:defPPr>
      <a:lvl1pPr marL="0" algn="l" defTabSz="441560" rtl="0" eaLnBrk="1" latinLnBrk="0" hangingPunct="1">
        <a:defRPr sz="869" kern="1200">
          <a:solidFill>
            <a:schemeClr val="tx1"/>
          </a:solidFill>
          <a:latin typeface="+mn-lt"/>
          <a:ea typeface="+mn-ea"/>
          <a:cs typeface="+mn-cs"/>
        </a:defRPr>
      </a:lvl1pPr>
      <a:lvl2pPr marL="220781" algn="l" defTabSz="441560" rtl="0" eaLnBrk="1" latinLnBrk="0" hangingPunct="1">
        <a:defRPr sz="869" kern="1200">
          <a:solidFill>
            <a:schemeClr val="tx1"/>
          </a:solidFill>
          <a:latin typeface="+mn-lt"/>
          <a:ea typeface="+mn-ea"/>
          <a:cs typeface="+mn-cs"/>
        </a:defRPr>
      </a:lvl2pPr>
      <a:lvl3pPr marL="441560" algn="l" defTabSz="441560" rtl="0" eaLnBrk="1" latinLnBrk="0" hangingPunct="1">
        <a:defRPr sz="869" kern="1200">
          <a:solidFill>
            <a:schemeClr val="tx1"/>
          </a:solidFill>
          <a:latin typeface="+mn-lt"/>
          <a:ea typeface="+mn-ea"/>
          <a:cs typeface="+mn-cs"/>
        </a:defRPr>
      </a:lvl3pPr>
      <a:lvl4pPr marL="662341" algn="l" defTabSz="441560" rtl="0" eaLnBrk="1" latinLnBrk="0" hangingPunct="1">
        <a:defRPr sz="869" kern="1200">
          <a:solidFill>
            <a:schemeClr val="tx1"/>
          </a:solidFill>
          <a:latin typeface="+mn-lt"/>
          <a:ea typeface="+mn-ea"/>
          <a:cs typeface="+mn-cs"/>
        </a:defRPr>
      </a:lvl4pPr>
      <a:lvl5pPr marL="883121" algn="l" defTabSz="441560" rtl="0" eaLnBrk="1" latinLnBrk="0" hangingPunct="1">
        <a:defRPr sz="869" kern="1200">
          <a:solidFill>
            <a:schemeClr val="tx1"/>
          </a:solidFill>
          <a:latin typeface="+mn-lt"/>
          <a:ea typeface="+mn-ea"/>
          <a:cs typeface="+mn-cs"/>
        </a:defRPr>
      </a:lvl5pPr>
      <a:lvl6pPr marL="1103903" algn="l" defTabSz="441560" rtl="0" eaLnBrk="1" latinLnBrk="0" hangingPunct="1">
        <a:defRPr sz="869" kern="1200">
          <a:solidFill>
            <a:schemeClr val="tx1"/>
          </a:solidFill>
          <a:latin typeface="+mn-lt"/>
          <a:ea typeface="+mn-ea"/>
          <a:cs typeface="+mn-cs"/>
        </a:defRPr>
      </a:lvl6pPr>
      <a:lvl7pPr marL="1324682" algn="l" defTabSz="441560" rtl="0" eaLnBrk="1" latinLnBrk="0" hangingPunct="1">
        <a:defRPr sz="869" kern="1200">
          <a:solidFill>
            <a:schemeClr val="tx1"/>
          </a:solidFill>
          <a:latin typeface="+mn-lt"/>
          <a:ea typeface="+mn-ea"/>
          <a:cs typeface="+mn-cs"/>
        </a:defRPr>
      </a:lvl7pPr>
      <a:lvl8pPr marL="1545463" algn="l" defTabSz="441560" rtl="0" eaLnBrk="1" latinLnBrk="0" hangingPunct="1">
        <a:defRPr sz="869" kern="1200">
          <a:solidFill>
            <a:schemeClr val="tx1"/>
          </a:solidFill>
          <a:latin typeface="+mn-lt"/>
          <a:ea typeface="+mn-ea"/>
          <a:cs typeface="+mn-cs"/>
        </a:defRPr>
      </a:lvl8pPr>
      <a:lvl9pPr marL="1766243" algn="l" defTabSz="441560" rtl="0" eaLnBrk="1" latinLnBrk="0" hangingPunct="1">
        <a:defRPr sz="8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svg"/><Relationship Id="rId21" Type="http://schemas.microsoft.com/office/2007/relationships/hdphoto" Target="../media/hdphoto1.wdp"/><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4.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svg"/><Relationship Id="rId24" Type="http://schemas.openxmlformats.org/officeDocument/2006/relationships/image" Target="../media/image53.png"/><Relationship Id="rId5" Type="http://schemas.openxmlformats.org/officeDocument/2006/relationships/image" Target="../media/image35.svg"/><Relationship Id="rId15" Type="http://schemas.openxmlformats.org/officeDocument/2006/relationships/image" Target="../media/image45.svg"/><Relationship Id="rId23" Type="http://schemas.openxmlformats.org/officeDocument/2006/relationships/image" Target="../media/image52.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3.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hyperlink" Target="https://www.mathworks.com/help/matlab/matlab-engine-for-python.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hyperlink" Target="https://marketplace.visualstudio.com/items?itemName=MathWorks.language-matla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5.gif"/><Relationship Id="rId5" Type="http://schemas.openxmlformats.org/officeDocument/2006/relationships/hyperlink" Target="https://blogs.mathworks.com/matlab/2023/04/26/do-you-use-visual-studio-code-matlab-is-now-there-too/" TargetMode="External"/><Relationship Id="rId4" Type="http://schemas.openxmlformats.org/officeDocument/2006/relationships/hyperlink" Target="https://www.youtube.com/watch?v=kYTBAr9LlG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3.xml"/><Relationship Id="rId4" Type="http://schemas.openxmlformats.org/officeDocument/2006/relationships/image" Target="../media/image86.jpeg"/></Relationships>
</file>

<file path=ppt/slides/_rels/slide2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3.xml"/><Relationship Id="rId4" Type="http://schemas.openxmlformats.org/officeDocument/2006/relationships/hyperlink" Target="https://www.mathworks.com/help/thingspeak/thingspeakread.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mathworks.com/matlabcentral/fileexchange/160986-precipitation-variability-analysis-matlab?s_tid=srchtitle"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ww.mathworks.com/matlabcentral/fileexchange/69337-data-science-predict-damage-costs-of-weather-events?s_tid=ta_fx_results"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mathworks.com/matlabcentral/fileexchange/110125-climate-data-visualization-and-analysi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hyperlink" Target="https://events.teams.microsoft.com/event/6652fcc1-2766-427d-878d-ddc329247a0e@99dd3a11-4348-4468-9bdd-e5072b1dc1e6" TargetMode="External"/><Relationship Id="rId2" Type="http://schemas.openxmlformats.org/officeDocument/2006/relationships/image" Target="../media/image93.png"/><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sv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AC9067-18DC-4ED7-64DF-EAE0A6B93FB4}"/>
              </a:ext>
            </a:extLst>
          </p:cNvPr>
          <p:cNvSpPr/>
          <p:nvPr/>
        </p:nvSpPr>
        <p:spPr>
          <a:xfrm>
            <a:off x="9372600" y="5410200"/>
            <a:ext cx="2819400" cy="1447800"/>
          </a:xfrm>
          <a:prstGeom prst="rect">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Content Placeholder 1">
            <a:extLst>
              <a:ext uri="{FF2B5EF4-FFF2-40B4-BE49-F238E27FC236}">
                <a16:creationId xmlns:a16="http://schemas.microsoft.com/office/drawing/2014/main" id="{0BE8B567-8002-084B-9B34-979FE23D38E7}"/>
              </a:ext>
            </a:extLst>
          </p:cNvPr>
          <p:cNvSpPr>
            <a:spLocks noGrp="1"/>
          </p:cNvSpPr>
          <p:nvPr>
            <p:ph sz="quarter" idx="10"/>
          </p:nvPr>
        </p:nvSpPr>
        <p:spPr>
          <a:xfrm>
            <a:off x="1702014" y="2261117"/>
            <a:ext cx="6803160" cy="1515856"/>
          </a:xfrm>
        </p:spPr>
        <p:txBody>
          <a:bodyPr/>
          <a:lstStyle/>
          <a:p>
            <a:r>
              <a:rPr kumimoji="0" lang="en-US" sz="4000" i="0" u="none" kern="1200" cap="none" spc="0" normalizeH="0" baseline="0" dirty="0">
                <a:ln>
                  <a:noFill/>
                </a:ln>
                <a:solidFill>
                  <a:prstClr val="white"/>
                </a:solidFill>
                <a:effectLst/>
                <a:uLnTx/>
                <a:uFillTx/>
                <a:latin typeface="Arial"/>
                <a:ea typeface="+mn-ea"/>
                <a:cs typeface="Arial"/>
              </a:rPr>
              <a:t>Modern AI: Data, Machine Learning, and Generative AI</a:t>
            </a:r>
          </a:p>
        </p:txBody>
      </p:sp>
      <p:pic>
        <p:nvPicPr>
          <p:cNvPr id="7" name="Picture Placeholder 6" descr="A logo with blue text&#10;&#10;AI-generated content may be incorrect.">
            <a:extLst>
              <a:ext uri="{FF2B5EF4-FFF2-40B4-BE49-F238E27FC236}">
                <a16:creationId xmlns:a16="http://schemas.microsoft.com/office/drawing/2014/main" id="{B2AB5DBD-79D8-9882-F2A5-553497F10364}"/>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51671" t="-31127" r="-5993" b="-3544"/>
          <a:stretch/>
        </p:blipFill>
        <p:spPr>
          <a:xfrm>
            <a:off x="10310510" y="5257800"/>
            <a:ext cx="1884382" cy="1600200"/>
          </a:xfrm>
        </p:spPr>
      </p:pic>
      <p:pic>
        <p:nvPicPr>
          <p:cNvPr id="9" name="Picture 8" descr="A blue globe with white text&#10;&#10;AI-generated content may be incorrect.">
            <a:extLst>
              <a:ext uri="{FF2B5EF4-FFF2-40B4-BE49-F238E27FC236}">
                <a16:creationId xmlns:a16="http://schemas.microsoft.com/office/drawing/2014/main" id="{7EA319EE-5EAB-2822-20D2-659589172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5893" y="5510640"/>
            <a:ext cx="1347360" cy="1347360"/>
          </a:xfrm>
          <a:prstGeom prst="rect">
            <a:avLst/>
          </a:prstGeom>
        </p:spPr>
      </p:pic>
      <p:sp>
        <p:nvSpPr>
          <p:cNvPr id="11" name="TextBox 10">
            <a:extLst>
              <a:ext uri="{FF2B5EF4-FFF2-40B4-BE49-F238E27FC236}">
                <a16:creationId xmlns:a16="http://schemas.microsoft.com/office/drawing/2014/main" id="{A4812611-DD50-89D2-DFBE-D8DA8DC73DDB}"/>
              </a:ext>
            </a:extLst>
          </p:cNvPr>
          <p:cNvSpPr txBox="1"/>
          <p:nvPr/>
        </p:nvSpPr>
        <p:spPr>
          <a:xfrm>
            <a:off x="1454354" y="4455783"/>
            <a:ext cx="7513724" cy="1631216"/>
          </a:xfrm>
          <a:prstGeom prst="rect">
            <a:avLst/>
          </a:prstGeom>
          <a:noFill/>
        </p:spPr>
        <p:txBody>
          <a:bodyPr wrap="none" rtlCol="0">
            <a:spAutoFit/>
          </a:bodyPr>
          <a:lstStyle/>
          <a:p>
            <a:r>
              <a:rPr lang="en-US" sz="2000" dirty="0">
                <a:solidFill>
                  <a:schemeClr val="accent3">
                    <a:lumMod val="20000"/>
                    <a:lumOff val="80000"/>
                  </a:schemeClr>
                </a:solidFill>
                <a:latin typeface="Arial" pitchFamily="34" charset="0"/>
                <a:cs typeface="Arial" pitchFamily="34" charset="0"/>
              </a:rPr>
              <a:t>Presenters: Louvere Walker-Hannon (Lwalker@mathworks.com)</a:t>
            </a:r>
          </a:p>
          <a:p>
            <a:r>
              <a:rPr lang="en-US" sz="2000" dirty="0">
                <a:solidFill>
                  <a:schemeClr val="accent3">
                    <a:lumMod val="20000"/>
                    <a:lumOff val="80000"/>
                  </a:schemeClr>
                </a:solidFill>
                <a:latin typeface="Arial" pitchFamily="34" charset="0"/>
                <a:cs typeface="Arial" pitchFamily="34" charset="0"/>
              </a:rPr>
              <a:t>	       Dr. Laura Keen                (Lkeen@mathworks.com)</a:t>
            </a:r>
          </a:p>
          <a:p>
            <a:endParaRPr lang="en-US" sz="2000" dirty="0">
              <a:solidFill>
                <a:schemeClr val="accent3">
                  <a:lumMod val="20000"/>
                  <a:lumOff val="80000"/>
                </a:schemeClr>
              </a:solidFill>
              <a:latin typeface="Arial" pitchFamily="34" charset="0"/>
              <a:cs typeface="Arial" pitchFamily="34" charset="0"/>
            </a:endParaRPr>
          </a:p>
          <a:p>
            <a:endParaRPr lang="en-US" sz="2000" dirty="0">
              <a:solidFill>
                <a:schemeClr val="accent3">
                  <a:lumMod val="20000"/>
                  <a:lumOff val="80000"/>
                </a:schemeClr>
              </a:solidFill>
              <a:latin typeface="Arial" pitchFamily="34" charset="0"/>
              <a:cs typeface="Arial" pitchFamily="34" charset="0"/>
            </a:endParaRPr>
          </a:p>
          <a:p>
            <a:r>
              <a:rPr lang="en-US" sz="2000" dirty="0">
                <a:solidFill>
                  <a:schemeClr val="accent3">
                    <a:lumMod val="20000"/>
                    <a:lumOff val="80000"/>
                  </a:schemeClr>
                </a:solidFill>
                <a:latin typeface="Arial" pitchFamily="34" charset="0"/>
                <a:cs typeface="Arial" pitchFamily="34" charset="0"/>
              </a:rPr>
              <a:t>Account Mngr.: Paul Nihill                   (pnihil@mathworks.com)</a:t>
            </a:r>
          </a:p>
        </p:txBody>
      </p:sp>
    </p:spTree>
    <p:extLst>
      <p:ext uri="{BB962C8B-B14F-4D97-AF65-F5344CB8AC3E}">
        <p14:creationId xmlns:p14="http://schemas.microsoft.com/office/powerpoint/2010/main" val="345136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B1035-B0AA-6F89-6530-F53E4ADDF2FE}"/>
            </a:ext>
          </a:extLst>
        </p:cNvPr>
        <p:cNvGrpSpPr/>
        <p:nvPr/>
      </p:nvGrpSpPr>
      <p:grpSpPr>
        <a:xfrm>
          <a:off x="0" y="0"/>
          <a:ext cx="0" cy="0"/>
          <a:chOff x="0" y="0"/>
          <a:chExt cx="0" cy="0"/>
        </a:xfrm>
      </p:grpSpPr>
      <p:sp>
        <p:nvSpPr>
          <p:cNvPr id="4" name="Rounded Rectangle 9">
            <a:extLst>
              <a:ext uri="{FF2B5EF4-FFF2-40B4-BE49-F238E27FC236}">
                <a16:creationId xmlns:a16="http://schemas.microsoft.com/office/drawing/2014/main" id="{C09C95FF-B4D2-5CBB-8F12-3F8E4D5550E2}"/>
              </a:ext>
            </a:extLst>
          </p:cNvPr>
          <p:cNvSpPr/>
          <p:nvPr/>
        </p:nvSpPr>
        <p:spPr>
          <a:xfrm>
            <a:off x="4318153" y="2112967"/>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5" name="Rounded Rectangle 10">
            <a:extLst>
              <a:ext uri="{FF2B5EF4-FFF2-40B4-BE49-F238E27FC236}">
                <a16:creationId xmlns:a16="http://schemas.microsoft.com/office/drawing/2014/main" id="{BF459CA8-7276-ADD6-A5F2-6EED6B74E0DA}"/>
              </a:ext>
            </a:extLst>
          </p:cNvPr>
          <p:cNvSpPr/>
          <p:nvPr/>
        </p:nvSpPr>
        <p:spPr>
          <a:xfrm>
            <a:off x="8302395"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6" name="TextBox 5">
            <a:extLst>
              <a:ext uri="{FF2B5EF4-FFF2-40B4-BE49-F238E27FC236}">
                <a16:creationId xmlns:a16="http://schemas.microsoft.com/office/drawing/2014/main" id="{2E8F563D-B58B-B732-BC8B-4A2A66BAC249}"/>
              </a:ext>
            </a:extLst>
          </p:cNvPr>
          <p:cNvSpPr txBox="1"/>
          <p:nvPr/>
        </p:nvSpPr>
        <p:spPr>
          <a:xfrm>
            <a:off x="8299110" y="473028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MATLAB MOBILE, MORE EXAMPLES </a:t>
            </a:r>
            <a:endPar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endParaRPr>
          </a:p>
        </p:txBody>
      </p:sp>
      <p:sp>
        <p:nvSpPr>
          <p:cNvPr id="7" name="TextBox 6">
            <a:extLst>
              <a:ext uri="{FF2B5EF4-FFF2-40B4-BE49-F238E27FC236}">
                <a16:creationId xmlns:a16="http://schemas.microsoft.com/office/drawing/2014/main" id="{B8C7BBF0-7F0B-D449-C330-3EB3C4FC2C4F}"/>
              </a:ext>
            </a:extLst>
          </p:cNvPr>
          <p:cNvSpPr txBox="1"/>
          <p:nvPr/>
        </p:nvSpPr>
        <p:spPr>
          <a:xfrm>
            <a:off x="4289042" y="4662070"/>
            <a:ext cx="358596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OPEN SOURCE INTEGRATION, SOURCE CONTROL</a:t>
            </a:r>
          </a:p>
        </p:txBody>
      </p:sp>
      <p:sp>
        <p:nvSpPr>
          <p:cNvPr id="9" name="Title 1">
            <a:extLst>
              <a:ext uri="{FF2B5EF4-FFF2-40B4-BE49-F238E27FC236}">
                <a16:creationId xmlns:a16="http://schemas.microsoft.com/office/drawing/2014/main" id="{6B903CA5-B1AC-D67A-B0A3-19334E521A21}"/>
              </a:ext>
            </a:extLst>
          </p:cNvPr>
          <p:cNvSpPr>
            <a:spLocks noGrp="1"/>
          </p:cNvSpPr>
          <p:nvPr>
            <p:ph type="title"/>
          </p:nvPr>
        </p:nvSpPr>
        <p:spPr/>
        <p:txBody>
          <a:bodyPr/>
          <a:lstStyle/>
          <a:p>
            <a:r>
              <a:rPr lang="en-US" sz="3000" b="1" dirty="0">
                <a:latin typeface="Arial" panose="020B0604020202020204" pitchFamily="34" charset="0"/>
              </a:rPr>
              <a:t>Agenda</a:t>
            </a:r>
          </a:p>
        </p:txBody>
      </p:sp>
      <p:sp>
        <p:nvSpPr>
          <p:cNvPr id="10" name="Rounded Rectangle 9">
            <a:extLst>
              <a:ext uri="{FF2B5EF4-FFF2-40B4-BE49-F238E27FC236}">
                <a16:creationId xmlns:a16="http://schemas.microsoft.com/office/drawing/2014/main" id="{F5646495-C526-F369-75FC-43DFE4CFE21B}"/>
              </a:ext>
            </a:extLst>
          </p:cNvPr>
          <p:cNvSpPr/>
          <p:nvPr/>
        </p:nvSpPr>
        <p:spPr>
          <a:xfrm>
            <a:off x="304800" y="2057400"/>
            <a:ext cx="3578365" cy="3554933"/>
          </a:xfrm>
          <a:prstGeom prst="roundRect">
            <a:avLst/>
          </a:prstGeom>
          <a:solidFill>
            <a:schemeClr val="bg1"/>
          </a:solidFill>
          <a:ln>
            <a:solidFill>
              <a:schemeClr val="tx2"/>
            </a:solid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1" name="TextBox 10">
            <a:extLst>
              <a:ext uri="{FF2B5EF4-FFF2-40B4-BE49-F238E27FC236}">
                <a16:creationId xmlns:a16="http://schemas.microsoft.com/office/drawing/2014/main" id="{2A9D893C-5060-C808-C2F1-DC5893094596}"/>
              </a:ext>
            </a:extLst>
          </p:cNvPr>
          <p:cNvSpPr txBox="1"/>
          <p:nvPr/>
        </p:nvSpPr>
        <p:spPr>
          <a:xfrm>
            <a:off x="275689" y="460650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WITH MATLAB</a:t>
            </a: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 </a:t>
            </a:r>
          </a:p>
        </p:txBody>
      </p:sp>
      <p:grpSp>
        <p:nvGrpSpPr>
          <p:cNvPr id="16" name="Graphic 14" descr="Statistics outline">
            <a:extLst>
              <a:ext uri="{FF2B5EF4-FFF2-40B4-BE49-F238E27FC236}">
                <a16:creationId xmlns:a16="http://schemas.microsoft.com/office/drawing/2014/main" id="{8CD3F26E-C2CA-667F-DEAD-F882C92FD8EE}"/>
              </a:ext>
            </a:extLst>
          </p:cNvPr>
          <p:cNvGrpSpPr/>
          <p:nvPr/>
        </p:nvGrpSpPr>
        <p:grpSpPr>
          <a:xfrm>
            <a:off x="1336004" y="2724234"/>
            <a:ext cx="1516602" cy="1517250"/>
            <a:chOff x="1336004" y="2724234"/>
            <a:chExt cx="1516602" cy="1517250"/>
          </a:xfrm>
          <a:solidFill>
            <a:schemeClr val="accent2"/>
          </a:solidFill>
        </p:grpSpPr>
        <p:sp>
          <p:nvSpPr>
            <p:cNvPr id="17" name="Freeform: Shape 16">
              <a:extLst>
                <a:ext uri="{FF2B5EF4-FFF2-40B4-BE49-F238E27FC236}">
                  <a16:creationId xmlns:a16="http://schemas.microsoft.com/office/drawing/2014/main" id="{9D011596-B85C-2529-3B78-47E04E201F08}"/>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18" name="Freeform: Shape 17">
              <a:extLst>
                <a:ext uri="{FF2B5EF4-FFF2-40B4-BE49-F238E27FC236}">
                  <a16:creationId xmlns:a16="http://schemas.microsoft.com/office/drawing/2014/main" id="{DE289E00-1128-0E9C-4644-5C785607E35F}"/>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pic>
        <p:nvPicPr>
          <p:cNvPr id="8" name="Graphic 7" descr="Stars with solid fill">
            <a:extLst>
              <a:ext uri="{FF2B5EF4-FFF2-40B4-BE49-F238E27FC236}">
                <a16:creationId xmlns:a16="http://schemas.microsoft.com/office/drawing/2014/main" id="{7354592C-0BA9-60C7-995D-70676D2689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1996" y="2827231"/>
            <a:ext cx="1524000" cy="1524000"/>
          </a:xfrm>
          <a:prstGeom prst="rect">
            <a:avLst/>
          </a:prstGeom>
        </p:spPr>
      </p:pic>
      <p:grpSp>
        <p:nvGrpSpPr>
          <p:cNvPr id="30" name="Group 29">
            <a:extLst>
              <a:ext uri="{FF2B5EF4-FFF2-40B4-BE49-F238E27FC236}">
                <a16:creationId xmlns:a16="http://schemas.microsoft.com/office/drawing/2014/main" id="{4591BEE6-2E3F-66DA-ABE2-AB54795F8E28}"/>
              </a:ext>
            </a:extLst>
          </p:cNvPr>
          <p:cNvGrpSpPr/>
          <p:nvPr/>
        </p:nvGrpSpPr>
        <p:grpSpPr>
          <a:xfrm>
            <a:off x="5449825" y="3042540"/>
            <a:ext cx="1315020" cy="1093381"/>
            <a:chOff x="5651719" y="3185425"/>
            <a:chExt cx="1315020" cy="1093381"/>
          </a:xfrm>
        </p:grpSpPr>
        <p:sp>
          <p:nvSpPr>
            <p:cNvPr id="13" name="Oval 12">
              <a:extLst>
                <a:ext uri="{FF2B5EF4-FFF2-40B4-BE49-F238E27FC236}">
                  <a16:creationId xmlns:a16="http://schemas.microsoft.com/office/drawing/2014/main" id="{92A4C21D-0781-0071-2059-E9068F42C225}"/>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4" name="Oval 13">
              <a:extLst>
                <a:ext uri="{FF2B5EF4-FFF2-40B4-BE49-F238E27FC236}">
                  <a16:creationId xmlns:a16="http://schemas.microsoft.com/office/drawing/2014/main" id="{FEBFB6F0-B1CC-CB15-9A0B-6EB2D0FF9508}"/>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9" name="Oval 18">
              <a:extLst>
                <a:ext uri="{FF2B5EF4-FFF2-40B4-BE49-F238E27FC236}">
                  <a16:creationId xmlns:a16="http://schemas.microsoft.com/office/drawing/2014/main" id="{C39DA422-8ADA-3CFF-4D45-A40D1F520F15}"/>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028C8880-BCD3-1F62-C11F-FCF6CB73C8B0}"/>
                </a:ext>
              </a:extLst>
            </p:cNvPr>
            <p:cNvCxnSpPr>
              <a:stCxn id="19" idx="1"/>
              <a:endCxn id="13"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1E6BA159-A7F7-9256-2150-4D64B245EBA7}"/>
                </a:ext>
              </a:extLst>
            </p:cNvPr>
            <p:cNvCxnSpPr>
              <a:stCxn id="19" idx="7"/>
              <a:endCxn id="14"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80870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B1BA-231F-D200-0F93-F60E3292E12D}"/>
              </a:ext>
            </a:extLst>
          </p:cNvPr>
          <p:cNvSpPr>
            <a:spLocks noGrp="1"/>
          </p:cNvSpPr>
          <p:nvPr>
            <p:ph type="title"/>
          </p:nvPr>
        </p:nvSpPr>
        <p:spPr/>
        <p:txBody>
          <a:bodyPr/>
          <a:lstStyle/>
          <a:p>
            <a:r>
              <a:rPr kumimoji="0" lang="en-US" sz="2800" i="0" u="none" strike="noStrike" kern="1200" cap="none" spc="0" normalizeH="0" baseline="0" noProof="0" dirty="0">
                <a:ln>
                  <a:noFill/>
                </a:ln>
                <a:solidFill>
                  <a:srgbClr val="125687"/>
                </a:solidFill>
                <a:effectLst/>
                <a:uLnTx/>
                <a:uFillTx/>
                <a:latin typeface="Arial"/>
                <a:ea typeface="+mj-ea"/>
                <a:cs typeface="Arial" pitchFamily="34" charset="0"/>
              </a:rPr>
              <a:t>AI is more than just a model…</a:t>
            </a:r>
            <a:endParaRPr lang="en-US" dirty="0"/>
          </a:p>
        </p:txBody>
      </p:sp>
      <p:grpSp>
        <p:nvGrpSpPr>
          <p:cNvPr id="3" name="Group 2">
            <a:extLst>
              <a:ext uri="{FF2B5EF4-FFF2-40B4-BE49-F238E27FC236}">
                <a16:creationId xmlns:a16="http://schemas.microsoft.com/office/drawing/2014/main" id="{6B8164F8-3A2E-B536-F5F5-25A75B35C776}"/>
              </a:ext>
            </a:extLst>
          </p:cNvPr>
          <p:cNvGrpSpPr/>
          <p:nvPr/>
        </p:nvGrpSpPr>
        <p:grpSpPr>
          <a:xfrm>
            <a:off x="6271176" y="1828800"/>
            <a:ext cx="2560320" cy="3190048"/>
            <a:chOff x="6185530" y="3040263"/>
            <a:chExt cx="2560320" cy="3190048"/>
          </a:xfrm>
        </p:grpSpPr>
        <p:sp>
          <p:nvSpPr>
            <p:cNvPr id="4" name="AutoShape 19">
              <a:extLst>
                <a:ext uri="{FF2B5EF4-FFF2-40B4-BE49-F238E27FC236}">
                  <a16:creationId xmlns:a16="http://schemas.microsoft.com/office/drawing/2014/main" id="{B1F1F58D-99C7-6318-998A-244CB02832E9}"/>
                </a:ext>
              </a:extLst>
            </p:cNvPr>
            <p:cNvSpPr>
              <a:spLocks noChangeArrowheads="1"/>
            </p:cNvSpPr>
            <p:nvPr/>
          </p:nvSpPr>
          <p:spPr bwMode="auto">
            <a:xfrm>
              <a:off x="6185530" y="3487111"/>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 name="Rounded Rectangle 168">
              <a:extLst>
                <a:ext uri="{FF2B5EF4-FFF2-40B4-BE49-F238E27FC236}">
                  <a16:creationId xmlns:a16="http://schemas.microsoft.com/office/drawing/2014/main" id="{A51D7536-D9CA-856A-A0ED-FA70DEE7B6D1}"/>
                </a:ext>
              </a:extLst>
            </p:cNvPr>
            <p:cNvSpPr/>
            <p:nvPr/>
          </p:nvSpPr>
          <p:spPr bwMode="auto">
            <a:xfrm>
              <a:off x="6783271" y="3688146"/>
              <a:ext cx="1956816" cy="548640"/>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Integration with complex systems</a:t>
              </a:r>
            </a:p>
          </p:txBody>
        </p:sp>
        <p:sp>
          <p:nvSpPr>
            <p:cNvPr id="6" name="Rounded Rectangle 167">
              <a:extLst>
                <a:ext uri="{FF2B5EF4-FFF2-40B4-BE49-F238E27FC236}">
                  <a16:creationId xmlns:a16="http://schemas.microsoft.com/office/drawing/2014/main" id="{57185AD1-90D7-6E7F-2234-C37308658EFD}"/>
                </a:ext>
              </a:extLst>
            </p:cNvPr>
            <p:cNvSpPr/>
            <p:nvPr/>
          </p:nvSpPr>
          <p:spPr bwMode="auto">
            <a:xfrm>
              <a:off x="6783271" y="5440746"/>
              <a:ext cx="1956816" cy="548640"/>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System verification and validation</a:t>
              </a: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pic>
          <p:nvPicPr>
            <p:cNvPr id="7" name="Graphic 6">
              <a:extLst>
                <a:ext uri="{FF2B5EF4-FFF2-40B4-BE49-F238E27FC236}">
                  <a16:creationId xmlns:a16="http://schemas.microsoft.com/office/drawing/2014/main" id="{03198386-95E9-E0C5-4F66-F0DF1D22ED1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25786" y="4616306"/>
              <a:ext cx="548640" cy="548640"/>
            </a:xfrm>
            <a:prstGeom prst="rect">
              <a:avLst/>
            </a:prstGeom>
          </p:spPr>
        </p:pic>
        <p:sp>
          <p:nvSpPr>
            <p:cNvPr id="8" name="Rounded Rectangle 168">
              <a:extLst>
                <a:ext uri="{FF2B5EF4-FFF2-40B4-BE49-F238E27FC236}">
                  <a16:creationId xmlns:a16="http://schemas.microsoft.com/office/drawing/2014/main" id="{1B0EF209-3FA0-9893-698F-0F21FD5EC8C7}"/>
                </a:ext>
              </a:extLst>
            </p:cNvPr>
            <p:cNvSpPr/>
            <p:nvPr/>
          </p:nvSpPr>
          <p:spPr bwMode="auto">
            <a:xfrm>
              <a:off x="6895373" y="4651314"/>
              <a:ext cx="1793930" cy="658368"/>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9" name="Rounded Rectangle 168">
              <a:extLst>
                <a:ext uri="{FF2B5EF4-FFF2-40B4-BE49-F238E27FC236}">
                  <a16:creationId xmlns:a16="http://schemas.microsoft.com/office/drawing/2014/main" id="{CC52E254-E8FD-AF10-7847-5BEF98F91C08}"/>
                </a:ext>
              </a:extLst>
            </p:cNvPr>
            <p:cNvSpPr/>
            <p:nvPr/>
          </p:nvSpPr>
          <p:spPr bwMode="auto">
            <a:xfrm>
              <a:off x="6783271" y="4575635"/>
              <a:ext cx="1956816" cy="548640"/>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System simulation with AI models</a:t>
              </a:r>
            </a:p>
          </p:txBody>
        </p:sp>
        <p:pic>
          <p:nvPicPr>
            <p:cNvPr id="10" name="Graphic 9">
              <a:extLst>
                <a:ext uri="{FF2B5EF4-FFF2-40B4-BE49-F238E27FC236}">
                  <a16:creationId xmlns:a16="http://schemas.microsoft.com/office/drawing/2014/main" id="{CFADFAB2-B7CE-C450-4948-CC52D2FD1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2817" y="5469345"/>
              <a:ext cx="502920" cy="502920"/>
            </a:xfrm>
            <a:prstGeom prst="rect">
              <a:avLst/>
            </a:prstGeom>
          </p:spPr>
        </p:pic>
        <p:pic>
          <p:nvPicPr>
            <p:cNvPr id="11" name="Graphic 10">
              <a:extLst>
                <a:ext uri="{FF2B5EF4-FFF2-40B4-BE49-F238E27FC236}">
                  <a16:creationId xmlns:a16="http://schemas.microsoft.com/office/drawing/2014/main" id="{0A841FC6-BC70-3E84-6BA3-BC94C9FA4D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7342" y="3688406"/>
              <a:ext cx="548640" cy="548640"/>
            </a:xfrm>
            <a:prstGeom prst="rect">
              <a:avLst/>
            </a:prstGeom>
          </p:spPr>
        </p:pic>
        <p:sp>
          <p:nvSpPr>
            <p:cNvPr id="12" name="Chevron 65">
              <a:extLst>
                <a:ext uri="{FF2B5EF4-FFF2-40B4-BE49-F238E27FC236}">
                  <a16:creationId xmlns:a16="http://schemas.microsoft.com/office/drawing/2014/main" id="{788DC1C0-BCE8-C8AC-4175-40CBFA6D5D2D}"/>
                </a:ext>
              </a:extLst>
            </p:cNvPr>
            <p:cNvSpPr/>
            <p:nvPr/>
          </p:nvSpPr>
          <p:spPr>
            <a:xfrm>
              <a:off x="6185530"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Simulation &amp; Test</a:t>
              </a:r>
            </a:p>
          </p:txBody>
        </p:sp>
      </p:grpSp>
      <p:grpSp>
        <p:nvGrpSpPr>
          <p:cNvPr id="13" name="Group 12">
            <a:extLst>
              <a:ext uri="{FF2B5EF4-FFF2-40B4-BE49-F238E27FC236}">
                <a16:creationId xmlns:a16="http://schemas.microsoft.com/office/drawing/2014/main" id="{59E3216D-CE06-7E3A-9842-D1002B243A3B}"/>
              </a:ext>
            </a:extLst>
          </p:cNvPr>
          <p:cNvGrpSpPr/>
          <p:nvPr/>
        </p:nvGrpSpPr>
        <p:grpSpPr>
          <a:xfrm>
            <a:off x="457200" y="1828800"/>
            <a:ext cx="2560321" cy="3192636"/>
            <a:chOff x="457200" y="3040263"/>
            <a:chExt cx="2560321" cy="3192636"/>
          </a:xfrm>
        </p:grpSpPr>
        <p:grpSp>
          <p:nvGrpSpPr>
            <p:cNvPr id="14" name="Group 13">
              <a:extLst>
                <a:ext uri="{FF2B5EF4-FFF2-40B4-BE49-F238E27FC236}">
                  <a16:creationId xmlns:a16="http://schemas.microsoft.com/office/drawing/2014/main" id="{8C7D5527-F5B4-4E26-69E0-5C3444FF8B88}"/>
                </a:ext>
              </a:extLst>
            </p:cNvPr>
            <p:cNvGrpSpPr/>
            <p:nvPr/>
          </p:nvGrpSpPr>
          <p:grpSpPr>
            <a:xfrm>
              <a:off x="457200" y="3040263"/>
              <a:ext cx="2560321" cy="3192636"/>
              <a:chOff x="336488" y="3040263"/>
              <a:chExt cx="2560321" cy="3192636"/>
            </a:xfrm>
          </p:grpSpPr>
          <p:sp>
            <p:nvSpPr>
              <p:cNvPr id="16" name="AutoShape 19">
                <a:extLst>
                  <a:ext uri="{FF2B5EF4-FFF2-40B4-BE49-F238E27FC236}">
                    <a16:creationId xmlns:a16="http://schemas.microsoft.com/office/drawing/2014/main" id="{6FC11E9B-BFC7-1088-3532-7EECC3C4834D}"/>
                  </a:ext>
                </a:extLst>
              </p:cNvPr>
              <p:cNvSpPr>
                <a:spLocks noChangeArrowheads="1"/>
              </p:cNvSpPr>
              <p:nvPr/>
            </p:nvSpPr>
            <p:spPr bwMode="auto">
              <a:xfrm>
                <a:off x="336489" y="3489699"/>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7" name="Rounded Rectangle 167">
                <a:extLst>
                  <a:ext uri="{FF2B5EF4-FFF2-40B4-BE49-F238E27FC236}">
                    <a16:creationId xmlns:a16="http://schemas.microsoft.com/office/drawing/2014/main" id="{D197CBB3-3E86-5153-30C5-8A92AFE76507}"/>
                  </a:ext>
                </a:extLst>
              </p:cNvPr>
              <p:cNvSpPr/>
              <p:nvPr/>
            </p:nvSpPr>
            <p:spPr bwMode="auto">
              <a:xfrm>
                <a:off x="934610" y="3723719"/>
                <a:ext cx="1960331"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Data pre-processing</a:t>
                </a:r>
              </a:p>
            </p:txBody>
          </p:sp>
          <p:sp>
            <p:nvSpPr>
              <p:cNvPr id="18" name="Rounded Rectangle 168">
                <a:extLst>
                  <a:ext uri="{FF2B5EF4-FFF2-40B4-BE49-F238E27FC236}">
                    <a16:creationId xmlns:a16="http://schemas.microsoft.com/office/drawing/2014/main" id="{F8340954-C689-0FCE-6BB6-8A244D384CD2}"/>
                  </a:ext>
                </a:extLst>
              </p:cNvPr>
              <p:cNvSpPr/>
              <p:nvPr/>
            </p:nvSpPr>
            <p:spPr bwMode="auto">
              <a:xfrm>
                <a:off x="934610" y="5427551"/>
                <a:ext cx="1954057"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Simulation-generated data</a:t>
                </a:r>
              </a:p>
            </p:txBody>
          </p:sp>
          <p:pic>
            <p:nvPicPr>
              <p:cNvPr id="19" name="Graphic 18">
                <a:extLst>
                  <a:ext uri="{FF2B5EF4-FFF2-40B4-BE49-F238E27FC236}">
                    <a16:creationId xmlns:a16="http://schemas.microsoft.com/office/drawing/2014/main" id="{3AFCA98C-CD8D-0636-9C01-9AFBDFD524F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3650" y="5419387"/>
                <a:ext cx="548640" cy="548640"/>
              </a:xfrm>
              <a:prstGeom prst="rect">
                <a:avLst/>
              </a:prstGeom>
            </p:spPr>
          </p:pic>
          <p:pic>
            <p:nvPicPr>
              <p:cNvPr id="20" name="Graphic 19">
                <a:extLst>
                  <a:ext uri="{FF2B5EF4-FFF2-40B4-BE49-F238E27FC236}">
                    <a16:creationId xmlns:a16="http://schemas.microsoft.com/office/drawing/2014/main" id="{0E12171A-C8CC-EBDC-AE4B-7888EF0ADDE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03650" y="3731883"/>
                <a:ext cx="548640" cy="548640"/>
              </a:xfrm>
              <a:prstGeom prst="rect">
                <a:avLst/>
              </a:prstGeom>
            </p:spPr>
          </p:pic>
          <p:sp>
            <p:nvSpPr>
              <p:cNvPr id="21" name="Rounded Rectangle 167">
                <a:extLst>
                  <a:ext uri="{FF2B5EF4-FFF2-40B4-BE49-F238E27FC236}">
                    <a16:creationId xmlns:a16="http://schemas.microsoft.com/office/drawing/2014/main" id="{D35469A4-6522-3F37-C65C-0816751F929F}"/>
                  </a:ext>
                </a:extLst>
              </p:cNvPr>
              <p:cNvSpPr/>
              <p:nvPr/>
            </p:nvSpPr>
            <p:spPr bwMode="auto">
              <a:xfrm>
                <a:off x="934610" y="4575635"/>
                <a:ext cx="1952190"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Feature engineering</a:t>
                </a:r>
              </a:p>
            </p:txBody>
          </p:sp>
          <p:sp>
            <p:nvSpPr>
              <p:cNvPr id="22" name="Chevron 65">
                <a:extLst>
                  <a:ext uri="{FF2B5EF4-FFF2-40B4-BE49-F238E27FC236}">
                    <a16:creationId xmlns:a16="http://schemas.microsoft.com/office/drawing/2014/main" id="{E95B2604-CE68-3969-BB88-BC2E55653D9D}"/>
                  </a:ext>
                </a:extLst>
              </p:cNvPr>
              <p:cNvSpPr/>
              <p:nvPr/>
            </p:nvSpPr>
            <p:spPr>
              <a:xfrm>
                <a:off x="336488"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Data Preparation</a:t>
                </a:r>
              </a:p>
            </p:txBody>
          </p:sp>
        </p:grpSp>
        <p:pic>
          <p:nvPicPr>
            <p:cNvPr id="15" name="Graphic 14" descr="Head with gears">
              <a:extLst>
                <a:ext uri="{FF2B5EF4-FFF2-40B4-BE49-F238E27FC236}">
                  <a16:creationId xmlns:a16="http://schemas.microsoft.com/office/drawing/2014/main" id="{6CAFF1B4-5C1D-250F-46D4-4CE6EC8976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0320" y="4567197"/>
              <a:ext cx="548640" cy="548640"/>
            </a:xfrm>
            <a:prstGeom prst="rect">
              <a:avLst/>
            </a:prstGeom>
          </p:spPr>
        </p:pic>
      </p:grpSp>
      <p:grpSp>
        <p:nvGrpSpPr>
          <p:cNvPr id="23" name="Group 22">
            <a:extLst>
              <a:ext uri="{FF2B5EF4-FFF2-40B4-BE49-F238E27FC236}">
                <a16:creationId xmlns:a16="http://schemas.microsoft.com/office/drawing/2014/main" id="{2BCB176A-A8EF-7047-D3A7-82DB987D8462}"/>
              </a:ext>
            </a:extLst>
          </p:cNvPr>
          <p:cNvGrpSpPr/>
          <p:nvPr/>
        </p:nvGrpSpPr>
        <p:grpSpPr>
          <a:xfrm>
            <a:off x="9174479" y="1828800"/>
            <a:ext cx="2560320" cy="3197690"/>
            <a:chOff x="9174479" y="1828800"/>
            <a:chExt cx="2560320" cy="3197690"/>
          </a:xfrm>
        </p:grpSpPr>
        <p:sp>
          <p:nvSpPr>
            <p:cNvPr id="24" name="AutoShape 19">
              <a:extLst>
                <a:ext uri="{FF2B5EF4-FFF2-40B4-BE49-F238E27FC236}">
                  <a16:creationId xmlns:a16="http://schemas.microsoft.com/office/drawing/2014/main" id="{FD71F3C9-6BE4-0CA8-50FC-74B110B5C3C0}"/>
                </a:ext>
              </a:extLst>
            </p:cNvPr>
            <p:cNvSpPr>
              <a:spLocks noChangeArrowheads="1"/>
            </p:cNvSpPr>
            <p:nvPr/>
          </p:nvSpPr>
          <p:spPr bwMode="auto">
            <a:xfrm>
              <a:off x="9174479" y="2283290"/>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5" name="Rectangle 24">
              <a:extLst>
                <a:ext uri="{FF2B5EF4-FFF2-40B4-BE49-F238E27FC236}">
                  <a16:creationId xmlns:a16="http://schemas.microsoft.com/office/drawing/2014/main" id="{4E04D8B5-9B27-5D7C-0E97-669B903DF4D7}"/>
                </a:ext>
              </a:extLst>
            </p:cNvPr>
            <p:cNvSpPr/>
            <p:nvPr/>
          </p:nvSpPr>
          <p:spPr>
            <a:xfrm>
              <a:off x="9765321" y="3364172"/>
              <a:ext cx="1930337" cy="548640"/>
            </a:xfrm>
            <a:prstGeom prst="rect">
              <a:avLst/>
            </a:prstGeom>
          </p:spPr>
          <p:txBody>
            <a:bodyPr wrap="none" lIns="91440" rIns="9144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Enterprise systems</a:t>
              </a: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26" name="Rounded Rectangle 168">
              <a:extLst>
                <a:ext uri="{FF2B5EF4-FFF2-40B4-BE49-F238E27FC236}">
                  <a16:creationId xmlns:a16="http://schemas.microsoft.com/office/drawing/2014/main" id="{A47BD223-1ABD-B4A5-1861-AE5F4C38EB14}"/>
                </a:ext>
              </a:extLst>
            </p:cNvPr>
            <p:cNvSpPr/>
            <p:nvPr/>
          </p:nvSpPr>
          <p:spPr bwMode="auto">
            <a:xfrm>
              <a:off x="9765321" y="2476683"/>
              <a:ext cx="1956816" cy="548640"/>
            </a:xfrm>
            <a:prstGeom prst="rect">
              <a:avLst/>
            </a:prstGeom>
            <a:noFill/>
            <a:ln w="19050" algn="ctr">
              <a:noFill/>
              <a:round/>
              <a:headEnd/>
              <a:tailEnd/>
            </a:ln>
          </p:spPr>
          <p:txBody>
            <a:bodyPr lIns="91440" tIns="4572" rIns="91440" bIns="4572"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Embedded devices</a:t>
              </a:r>
            </a:p>
          </p:txBody>
        </p:sp>
        <p:pic>
          <p:nvPicPr>
            <p:cNvPr id="27" name="Graphic 26">
              <a:extLst>
                <a:ext uri="{FF2B5EF4-FFF2-40B4-BE49-F238E27FC236}">
                  <a16:creationId xmlns:a16="http://schemas.microsoft.com/office/drawing/2014/main" id="{D88DD4DF-E983-BA4A-053D-EED63D0D9FEB}"/>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230917" y="2498204"/>
              <a:ext cx="548640" cy="548640"/>
            </a:xfrm>
            <a:prstGeom prst="rect">
              <a:avLst/>
            </a:prstGeom>
          </p:spPr>
        </p:pic>
        <p:sp>
          <p:nvSpPr>
            <p:cNvPr id="28" name="Rounded Rectangle 168">
              <a:extLst>
                <a:ext uri="{FF2B5EF4-FFF2-40B4-BE49-F238E27FC236}">
                  <a16:creationId xmlns:a16="http://schemas.microsoft.com/office/drawing/2014/main" id="{78B257D8-848D-B299-9AD3-8382A762FC5D}"/>
                </a:ext>
              </a:extLst>
            </p:cNvPr>
            <p:cNvSpPr/>
            <p:nvPr/>
          </p:nvSpPr>
          <p:spPr bwMode="auto">
            <a:xfrm>
              <a:off x="9765321" y="4201922"/>
              <a:ext cx="1956816" cy="548640"/>
            </a:xfrm>
            <a:prstGeom prst="rect">
              <a:avLst/>
            </a:prstGeom>
            <a:noFill/>
            <a:ln w="19050" algn="ctr">
              <a:noFill/>
              <a:round/>
              <a:headEnd/>
              <a:tailEnd/>
            </a:ln>
          </p:spPr>
          <p:txBody>
            <a:bodyPr lIns="91440" tIns="4572" rIns="91440" bIns="4572"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Edge, cloud, desktop</a:t>
              </a:r>
            </a:p>
          </p:txBody>
        </p:sp>
        <p:pic>
          <p:nvPicPr>
            <p:cNvPr id="29" name="Graphic 28" descr="Cloud Computing">
              <a:extLst>
                <a:ext uri="{FF2B5EF4-FFF2-40B4-BE49-F238E27FC236}">
                  <a16:creationId xmlns:a16="http://schemas.microsoft.com/office/drawing/2014/main" id="{BC9F27FA-E904-E94B-C29B-842EB571C91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53777" y="4218614"/>
              <a:ext cx="502920" cy="502920"/>
            </a:xfrm>
            <a:prstGeom prst="rect">
              <a:avLst/>
            </a:prstGeom>
          </p:spPr>
        </p:pic>
        <p:sp>
          <p:nvSpPr>
            <p:cNvPr id="30" name="Chevron 65">
              <a:extLst>
                <a:ext uri="{FF2B5EF4-FFF2-40B4-BE49-F238E27FC236}">
                  <a16:creationId xmlns:a16="http://schemas.microsoft.com/office/drawing/2014/main" id="{12BC7FD9-B43D-1C09-038E-2FCE44613686}"/>
                </a:ext>
              </a:extLst>
            </p:cNvPr>
            <p:cNvSpPr/>
            <p:nvPr/>
          </p:nvSpPr>
          <p:spPr>
            <a:xfrm>
              <a:off x="9174479" y="1828800"/>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Deployment</a:t>
              </a:r>
            </a:p>
          </p:txBody>
        </p:sp>
        <p:pic>
          <p:nvPicPr>
            <p:cNvPr id="31" name="Graphic 30">
              <a:extLst>
                <a:ext uri="{FF2B5EF4-FFF2-40B4-BE49-F238E27FC236}">
                  <a16:creationId xmlns:a16="http://schemas.microsoft.com/office/drawing/2014/main" id="{5CE3A755-6B2A-3338-0877-08ED522F82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30917" y="3412002"/>
              <a:ext cx="548640" cy="548640"/>
            </a:xfrm>
            <a:prstGeom prst="rect">
              <a:avLst/>
            </a:prstGeom>
          </p:spPr>
        </p:pic>
      </p:grpSp>
      <p:grpSp>
        <p:nvGrpSpPr>
          <p:cNvPr id="32" name="Group 31">
            <a:extLst>
              <a:ext uri="{FF2B5EF4-FFF2-40B4-BE49-F238E27FC236}">
                <a16:creationId xmlns:a16="http://schemas.microsoft.com/office/drawing/2014/main" id="{E7629D9D-82B5-3AFE-2CE0-D71D919B34A8}"/>
              </a:ext>
            </a:extLst>
          </p:cNvPr>
          <p:cNvGrpSpPr/>
          <p:nvPr/>
        </p:nvGrpSpPr>
        <p:grpSpPr>
          <a:xfrm>
            <a:off x="3337967" y="1826622"/>
            <a:ext cx="2590226" cy="3199868"/>
            <a:chOff x="3337967" y="1826622"/>
            <a:chExt cx="2590226" cy="3199868"/>
          </a:xfrm>
        </p:grpSpPr>
        <p:sp>
          <p:nvSpPr>
            <p:cNvPr id="33" name="Rounded Rectangle 168">
              <a:extLst>
                <a:ext uri="{FF2B5EF4-FFF2-40B4-BE49-F238E27FC236}">
                  <a16:creationId xmlns:a16="http://schemas.microsoft.com/office/drawing/2014/main" id="{A3D5299A-50B5-E48A-70C3-EBBC9074D491}"/>
                </a:ext>
              </a:extLst>
            </p:cNvPr>
            <p:cNvSpPr/>
            <p:nvPr/>
          </p:nvSpPr>
          <p:spPr bwMode="auto">
            <a:xfrm>
              <a:off x="3971377" y="2512256"/>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Model design and tuning</a:t>
              </a:r>
            </a:p>
          </p:txBody>
        </p:sp>
        <p:sp>
          <p:nvSpPr>
            <p:cNvPr id="34" name="Rounded Rectangle 168">
              <a:extLst>
                <a:ext uri="{FF2B5EF4-FFF2-40B4-BE49-F238E27FC236}">
                  <a16:creationId xmlns:a16="http://schemas.microsoft.com/office/drawing/2014/main" id="{1F099824-0E9E-B1FC-B981-70031C3CB504}"/>
                </a:ext>
              </a:extLst>
            </p:cNvPr>
            <p:cNvSpPr/>
            <p:nvPr/>
          </p:nvSpPr>
          <p:spPr bwMode="auto">
            <a:xfrm>
              <a:off x="3952367" y="3364172"/>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Explain models and predictions</a:t>
              </a:r>
            </a:p>
          </p:txBody>
        </p:sp>
        <p:pic>
          <p:nvPicPr>
            <p:cNvPr id="35" name="Picture 34">
              <a:extLst>
                <a:ext uri="{FF2B5EF4-FFF2-40B4-BE49-F238E27FC236}">
                  <a16:creationId xmlns:a16="http://schemas.microsoft.com/office/drawing/2014/main" id="{01917C72-D6EA-598E-7A1D-7B4C6614847F}"/>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437474" y="2529081"/>
              <a:ext cx="532479" cy="487373"/>
            </a:xfrm>
            <a:prstGeom prst="rect">
              <a:avLst/>
            </a:prstGeom>
          </p:spPr>
        </p:pic>
        <p:sp>
          <p:nvSpPr>
            <p:cNvPr id="36" name="Rounded Rectangle 168">
              <a:extLst>
                <a:ext uri="{FF2B5EF4-FFF2-40B4-BE49-F238E27FC236}">
                  <a16:creationId xmlns:a16="http://schemas.microsoft.com/office/drawing/2014/main" id="{10C3E848-30FB-BEF5-B44D-0EDAA4D2D069}"/>
                </a:ext>
              </a:extLst>
            </p:cNvPr>
            <p:cNvSpPr/>
            <p:nvPr/>
          </p:nvSpPr>
          <p:spPr bwMode="auto">
            <a:xfrm>
              <a:off x="3942795" y="4210172"/>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Python interoperability</a:t>
              </a:r>
            </a:p>
          </p:txBody>
        </p:sp>
        <p:pic>
          <p:nvPicPr>
            <p:cNvPr id="37" name="Graphic 36" descr="Network">
              <a:extLst>
                <a:ext uri="{FF2B5EF4-FFF2-40B4-BE49-F238E27FC236}">
                  <a16:creationId xmlns:a16="http://schemas.microsoft.com/office/drawing/2014/main" id="{3F52BB01-6A4D-4C61-38CB-D13E42EB35F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5047" y="4197230"/>
              <a:ext cx="577333" cy="577333"/>
            </a:xfrm>
            <a:prstGeom prst="rect">
              <a:avLst/>
            </a:prstGeom>
          </p:spPr>
        </p:pic>
        <p:grpSp>
          <p:nvGrpSpPr>
            <p:cNvPr id="38" name="Group 37">
              <a:extLst>
                <a:ext uri="{FF2B5EF4-FFF2-40B4-BE49-F238E27FC236}">
                  <a16:creationId xmlns:a16="http://schemas.microsoft.com/office/drawing/2014/main" id="{FCFAD7C1-2C2A-E5D9-5D86-B561F7A659CF}"/>
                </a:ext>
              </a:extLst>
            </p:cNvPr>
            <p:cNvGrpSpPr/>
            <p:nvPr/>
          </p:nvGrpSpPr>
          <p:grpSpPr>
            <a:xfrm>
              <a:off x="3506787" y="3443287"/>
              <a:ext cx="377938" cy="516363"/>
              <a:chOff x="3506787" y="3443287"/>
              <a:chExt cx="377938" cy="516363"/>
            </a:xfrm>
          </p:grpSpPr>
          <p:sp>
            <p:nvSpPr>
              <p:cNvPr id="61" name="Oval 60">
                <a:extLst>
                  <a:ext uri="{FF2B5EF4-FFF2-40B4-BE49-F238E27FC236}">
                    <a16:creationId xmlns:a16="http://schemas.microsoft.com/office/drawing/2014/main" id="{3318D7CD-730B-6346-9E63-DC32A3DFEF58}"/>
                  </a:ext>
                </a:extLst>
              </p:cNvPr>
              <p:cNvSpPr/>
              <p:nvPr/>
            </p:nvSpPr>
            <p:spPr>
              <a:xfrm>
                <a:off x="3506787" y="3443287"/>
                <a:ext cx="307976" cy="30797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62" name="Straight Connector 61">
                <a:extLst>
                  <a:ext uri="{FF2B5EF4-FFF2-40B4-BE49-F238E27FC236}">
                    <a16:creationId xmlns:a16="http://schemas.microsoft.com/office/drawing/2014/main" id="{18356D1B-C652-22A4-59C5-E3E705728648}"/>
                  </a:ext>
                </a:extLst>
              </p:cNvPr>
              <p:cNvCxnSpPr>
                <a:cxnSpLocks noChangeAspect="1"/>
              </p:cNvCxnSpPr>
              <p:nvPr/>
            </p:nvCxnSpPr>
            <p:spPr>
              <a:xfrm>
                <a:off x="3745849" y="3741090"/>
                <a:ext cx="138876" cy="21856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8ABA6D-F226-A49A-DE7C-138340786B3D}"/>
                  </a:ext>
                </a:extLst>
              </p:cNvPr>
              <p:cNvCxnSpPr>
                <a:cxnSpLocks noChangeAspect="1"/>
              </p:cNvCxnSpPr>
              <p:nvPr/>
            </p:nvCxnSpPr>
            <p:spPr>
              <a:xfrm>
                <a:off x="3793489" y="3817301"/>
                <a:ext cx="69437" cy="109280"/>
              </a:xfrm>
              <a:prstGeom prst="line">
                <a:avLst/>
              </a:prstGeom>
              <a:ln w="762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57E4BF95-801C-C1B9-9900-A21A15910D81}"/>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529392" y="3476626"/>
                <a:ext cx="269270" cy="246460"/>
              </a:xfrm>
              <a:prstGeom prst="rect">
                <a:avLst/>
              </a:prstGeom>
            </p:spPr>
          </p:pic>
        </p:grpSp>
        <p:grpSp>
          <p:nvGrpSpPr>
            <p:cNvPr id="39" name="Group 38">
              <a:extLst>
                <a:ext uri="{FF2B5EF4-FFF2-40B4-BE49-F238E27FC236}">
                  <a16:creationId xmlns:a16="http://schemas.microsoft.com/office/drawing/2014/main" id="{CD52AF8B-CE07-59FD-4C51-A5A2913B14B9}"/>
                </a:ext>
              </a:extLst>
            </p:cNvPr>
            <p:cNvGrpSpPr/>
            <p:nvPr/>
          </p:nvGrpSpPr>
          <p:grpSpPr>
            <a:xfrm>
              <a:off x="3337967" y="1826622"/>
              <a:ext cx="2571216" cy="3199868"/>
              <a:chOff x="453674" y="3037307"/>
              <a:chExt cx="2571216" cy="3199868"/>
            </a:xfrm>
          </p:grpSpPr>
          <p:grpSp>
            <p:nvGrpSpPr>
              <p:cNvPr id="40" name="Group 39">
                <a:extLst>
                  <a:ext uri="{FF2B5EF4-FFF2-40B4-BE49-F238E27FC236}">
                    <a16:creationId xmlns:a16="http://schemas.microsoft.com/office/drawing/2014/main" id="{35CDF4A8-15E3-3D4C-AAD4-32B0286A67A9}"/>
                  </a:ext>
                </a:extLst>
              </p:cNvPr>
              <p:cNvGrpSpPr/>
              <p:nvPr/>
            </p:nvGrpSpPr>
            <p:grpSpPr>
              <a:xfrm>
                <a:off x="457201" y="3037307"/>
                <a:ext cx="2567689" cy="3195592"/>
                <a:chOff x="3262759" y="3040263"/>
                <a:chExt cx="2567689" cy="3195592"/>
              </a:xfrm>
            </p:grpSpPr>
            <p:sp>
              <p:nvSpPr>
                <p:cNvPr id="53" name="AutoShape 19">
                  <a:extLst>
                    <a:ext uri="{FF2B5EF4-FFF2-40B4-BE49-F238E27FC236}">
                      <a16:creationId xmlns:a16="http://schemas.microsoft.com/office/drawing/2014/main" id="{8FCC07C9-0169-DA39-EA38-F8E691F87821}"/>
                    </a:ext>
                  </a:extLst>
                </p:cNvPr>
                <p:cNvSpPr>
                  <a:spLocks noChangeArrowheads="1"/>
                </p:cNvSpPr>
                <p:nvPr/>
              </p:nvSpPr>
              <p:spPr bwMode="auto">
                <a:xfrm>
                  <a:off x="3262759" y="3492655"/>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4" name="Rounded Rectangle 168">
                  <a:extLst>
                    <a:ext uri="{FF2B5EF4-FFF2-40B4-BE49-F238E27FC236}">
                      <a16:creationId xmlns:a16="http://schemas.microsoft.com/office/drawing/2014/main" id="{FE4EE5C0-B1D8-9608-115D-6D05223550FB}"/>
                    </a:ext>
                  </a:extLst>
                </p:cNvPr>
                <p:cNvSpPr/>
                <p:nvPr/>
              </p:nvSpPr>
              <p:spPr bwMode="auto">
                <a:xfrm>
                  <a:off x="3873632" y="3723719"/>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Model design and tuning</a:t>
                  </a:r>
                </a:p>
              </p:txBody>
            </p:sp>
            <p:sp>
              <p:nvSpPr>
                <p:cNvPr id="55" name="Rounded Rectangle 168">
                  <a:extLst>
                    <a:ext uri="{FF2B5EF4-FFF2-40B4-BE49-F238E27FC236}">
                      <a16:creationId xmlns:a16="http://schemas.microsoft.com/office/drawing/2014/main" id="{858702DD-1887-0190-6763-284ADA2E7B8F}"/>
                    </a:ext>
                  </a:extLst>
                </p:cNvPr>
                <p:cNvSpPr/>
                <p:nvPr/>
              </p:nvSpPr>
              <p:spPr bwMode="auto">
                <a:xfrm>
                  <a:off x="3854622" y="4575635"/>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Arial" pitchFamily="34" charset="0"/>
                      <a:cs typeface="Arial" pitchFamily="34" charset="0"/>
                    </a:rPr>
                    <a:t>Hardware accelerated training</a:t>
                  </a:r>
                  <a:endPar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56" name="Picture 55">
                  <a:extLst>
                    <a:ext uri="{FF2B5EF4-FFF2-40B4-BE49-F238E27FC236}">
                      <a16:creationId xmlns:a16="http://schemas.microsoft.com/office/drawing/2014/main" id="{97FDDBF8-EAA8-0B75-08BD-6CC251550204}"/>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339729" y="3740544"/>
                  <a:ext cx="532479" cy="487373"/>
                </a:xfrm>
                <a:prstGeom prst="rect">
                  <a:avLst/>
                </a:prstGeom>
              </p:spPr>
            </p:pic>
            <p:pic>
              <p:nvPicPr>
                <p:cNvPr id="57" name="Graphic 56">
                  <a:extLst>
                    <a:ext uri="{FF2B5EF4-FFF2-40B4-BE49-F238E27FC236}">
                      <a16:creationId xmlns:a16="http://schemas.microsoft.com/office/drawing/2014/main" id="{A10DF0D4-4A68-0540-9F5F-4CDE609AEDE7}"/>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363081" y="4623465"/>
                  <a:ext cx="485775" cy="485775"/>
                </a:xfrm>
                <a:prstGeom prst="rect">
                  <a:avLst/>
                </a:prstGeom>
              </p:spPr>
            </p:pic>
            <p:sp>
              <p:nvSpPr>
                <p:cNvPr id="58" name="Rounded Rectangle 168">
                  <a:extLst>
                    <a:ext uri="{FF2B5EF4-FFF2-40B4-BE49-F238E27FC236}">
                      <a16:creationId xmlns:a16="http://schemas.microsoft.com/office/drawing/2014/main" id="{1C466518-EBE5-3E17-77F4-20C2D80C9388}"/>
                    </a:ext>
                  </a:extLst>
                </p:cNvPr>
                <p:cNvSpPr/>
                <p:nvPr/>
              </p:nvSpPr>
              <p:spPr bwMode="auto">
                <a:xfrm>
                  <a:off x="3845050" y="5421635"/>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Arial" pitchFamily="34" charset="0"/>
                      <a:cs typeface="Arial" pitchFamily="34" charset="0"/>
                    </a:rPr>
                    <a:t>Interoperability</a:t>
                  </a:r>
                  <a:endPar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59" name="Graphic 58" descr="Network">
                  <a:extLst>
                    <a:ext uri="{FF2B5EF4-FFF2-40B4-BE49-F238E27FC236}">
                      <a16:creationId xmlns:a16="http://schemas.microsoft.com/office/drawing/2014/main" id="{F5665B01-314F-AA58-D019-D3AB1153585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317302" y="5408693"/>
                  <a:ext cx="577333" cy="577333"/>
                </a:xfrm>
                <a:prstGeom prst="rect">
                  <a:avLst/>
                </a:prstGeom>
              </p:spPr>
            </p:pic>
            <p:sp>
              <p:nvSpPr>
                <p:cNvPr id="60" name="Chevron 65">
                  <a:extLst>
                    <a:ext uri="{FF2B5EF4-FFF2-40B4-BE49-F238E27FC236}">
                      <a16:creationId xmlns:a16="http://schemas.microsoft.com/office/drawing/2014/main" id="{557FA222-29CE-0069-6C93-FE1DF948FC85}"/>
                    </a:ext>
                  </a:extLst>
                </p:cNvPr>
                <p:cNvSpPr/>
                <p:nvPr/>
              </p:nvSpPr>
              <p:spPr>
                <a:xfrm>
                  <a:off x="3262759"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AI Modeling</a:t>
                  </a:r>
                </a:p>
              </p:txBody>
            </p:sp>
          </p:grpSp>
          <p:grpSp>
            <p:nvGrpSpPr>
              <p:cNvPr id="41" name="Group 40">
                <a:extLst>
                  <a:ext uri="{FF2B5EF4-FFF2-40B4-BE49-F238E27FC236}">
                    <a16:creationId xmlns:a16="http://schemas.microsoft.com/office/drawing/2014/main" id="{64341712-2F0B-415F-D3FC-86D1DBB0E8F0}"/>
                  </a:ext>
                </a:extLst>
              </p:cNvPr>
              <p:cNvGrpSpPr/>
              <p:nvPr/>
            </p:nvGrpSpPr>
            <p:grpSpPr>
              <a:xfrm>
                <a:off x="453674" y="3041583"/>
                <a:ext cx="2567689" cy="3195592"/>
                <a:chOff x="3360504" y="1828800"/>
                <a:chExt cx="2567689" cy="3195592"/>
              </a:xfrm>
            </p:grpSpPr>
            <p:sp>
              <p:nvSpPr>
                <p:cNvPr id="42" name="AutoShape 19">
                  <a:extLst>
                    <a:ext uri="{FF2B5EF4-FFF2-40B4-BE49-F238E27FC236}">
                      <a16:creationId xmlns:a16="http://schemas.microsoft.com/office/drawing/2014/main" id="{70E24CA9-F11B-20E9-AD26-37C5E909677C}"/>
                    </a:ext>
                  </a:extLst>
                </p:cNvPr>
                <p:cNvSpPr>
                  <a:spLocks noChangeArrowheads="1"/>
                </p:cNvSpPr>
                <p:nvPr/>
              </p:nvSpPr>
              <p:spPr bwMode="auto">
                <a:xfrm>
                  <a:off x="3360504" y="2281192"/>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43" name="Rounded Rectangle 168">
                  <a:extLst>
                    <a:ext uri="{FF2B5EF4-FFF2-40B4-BE49-F238E27FC236}">
                      <a16:creationId xmlns:a16="http://schemas.microsoft.com/office/drawing/2014/main" id="{F48F69C8-CC20-C532-F7C6-50EB1622B518}"/>
                    </a:ext>
                  </a:extLst>
                </p:cNvPr>
                <p:cNvSpPr/>
                <p:nvPr/>
              </p:nvSpPr>
              <p:spPr bwMode="auto">
                <a:xfrm>
                  <a:off x="3971377" y="2512256"/>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Model design and tuning</a:t>
                  </a:r>
                </a:p>
              </p:txBody>
            </p:sp>
            <p:sp>
              <p:nvSpPr>
                <p:cNvPr id="44" name="Rounded Rectangle 168">
                  <a:extLst>
                    <a:ext uri="{FF2B5EF4-FFF2-40B4-BE49-F238E27FC236}">
                      <a16:creationId xmlns:a16="http://schemas.microsoft.com/office/drawing/2014/main" id="{23728FDA-24FD-6924-8B13-186C974FDF0F}"/>
                    </a:ext>
                  </a:extLst>
                </p:cNvPr>
                <p:cNvSpPr/>
                <p:nvPr/>
              </p:nvSpPr>
              <p:spPr bwMode="auto">
                <a:xfrm>
                  <a:off x="3952367" y="3364172"/>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Python interoperability</a:t>
                  </a:r>
                </a:p>
              </p:txBody>
            </p:sp>
            <p:pic>
              <p:nvPicPr>
                <p:cNvPr id="45" name="Picture 44">
                  <a:extLst>
                    <a:ext uri="{FF2B5EF4-FFF2-40B4-BE49-F238E27FC236}">
                      <a16:creationId xmlns:a16="http://schemas.microsoft.com/office/drawing/2014/main" id="{5B341578-0714-4B09-0CDE-F162E5CFDEB2}"/>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437474" y="2529081"/>
                  <a:ext cx="532479" cy="487373"/>
                </a:xfrm>
                <a:prstGeom prst="rect">
                  <a:avLst/>
                </a:prstGeom>
              </p:spPr>
            </p:pic>
            <p:sp>
              <p:nvSpPr>
                <p:cNvPr id="46" name="Rounded Rectangle 168">
                  <a:extLst>
                    <a:ext uri="{FF2B5EF4-FFF2-40B4-BE49-F238E27FC236}">
                      <a16:creationId xmlns:a16="http://schemas.microsoft.com/office/drawing/2014/main" id="{86DFBF6E-70C9-7C61-402D-E0326C3A0A29}"/>
                    </a:ext>
                  </a:extLst>
                </p:cNvPr>
                <p:cNvSpPr/>
                <p:nvPr/>
              </p:nvSpPr>
              <p:spPr bwMode="auto">
                <a:xfrm>
                  <a:off x="3942795" y="4210172"/>
                  <a:ext cx="1956816" cy="548640"/>
                </a:xfrm>
                <a:prstGeom prst="rect">
                  <a:avLst/>
                </a:prstGeom>
                <a:noFill/>
                <a:ln w="19050" algn="ctr">
                  <a:noFill/>
                  <a:round/>
                  <a:headEnd/>
                  <a:tailEnd/>
                </a:ln>
              </p:spPr>
              <p:txBody>
                <a:bodyPr lIns="91440" tIns="4572" rIns="91440" bIns="4572" anchor="ctr"/>
                <a:lstStyle/>
                <a:p>
                  <a:pPr>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Explain models and predictions</a:t>
                  </a:r>
                </a:p>
              </p:txBody>
            </p:sp>
            <p:pic>
              <p:nvPicPr>
                <p:cNvPr id="47" name="Graphic 46" descr="Network">
                  <a:extLst>
                    <a:ext uri="{FF2B5EF4-FFF2-40B4-BE49-F238E27FC236}">
                      <a16:creationId xmlns:a16="http://schemas.microsoft.com/office/drawing/2014/main" id="{56E823FB-59FE-194A-45E2-18C20D937B5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8574" y="3345549"/>
                  <a:ext cx="577333" cy="577333"/>
                </a:xfrm>
                <a:prstGeom prst="rect">
                  <a:avLst/>
                </a:prstGeom>
              </p:spPr>
            </p:pic>
            <p:sp>
              <p:nvSpPr>
                <p:cNvPr id="48" name="Chevron 65">
                  <a:extLst>
                    <a:ext uri="{FF2B5EF4-FFF2-40B4-BE49-F238E27FC236}">
                      <a16:creationId xmlns:a16="http://schemas.microsoft.com/office/drawing/2014/main" id="{A8B864A3-264E-B58E-C4C7-F6C5EC508A1A}"/>
                    </a:ext>
                  </a:extLst>
                </p:cNvPr>
                <p:cNvSpPr/>
                <p:nvPr/>
              </p:nvSpPr>
              <p:spPr>
                <a:xfrm>
                  <a:off x="3360504" y="1828800"/>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AI Modeling</a:t>
                  </a:r>
                </a:p>
              </p:txBody>
            </p:sp>
            <p:grpSp>
              <p:nvGrpSpPr>
                <p:cNvPr id="49" name="Group 48">
                  <a:extLst>
                    <a:ext uri="{FF2B5EF4-FFF2-40B4-BE49-F238E27FC236}">
                      <a16:creationId xmlns:a16="http://schemas.microsoft.com/office/drawing/2014/main" id="{69292DBD-9B2C-53F1-244F-87CE649A8DEC}"/>
                    </a:ext>
                  </a:extLst>
                </p:cNvPr>
                <p:cNvGrpSpPr/>
                <p:nvPr/>
              </p:nvGrpSpPr>
              <p:grpSpPr>
                <a:xfrm>
                  <a:off x="3563638" y="4253778"/>
                  <a:ext cx="356139" cy="483294"/>
                  <a:chOff x="3563638" y="4253778"/>
                  <a:chExt cx="356139" cy="483294"/>
                </a:xfrm>
              </p:grpSpPr>
              <p:sp>
                <p:nvSpPr>
                  <p:cNvPr id="50" name="Oval 49">
                    <a:extLst>
                      <a:ext uri="{FF2B5EF4-FFF2-40B4-BE49-F238E27FC236}">
                        <a16:creationId xmlns:a16="http://schemas.microsoft.com/office/drawing/2014/main" id="{63CBCCBD-0A8D-2A55-759D-E64DCC2A7742}"/>
                      </a:ext>
                    </a:extLst>
                  </p:cNvPr>
                  <p:cNvSpPr/>
                  <p:nvPr/>
                </p:nvSpPr>
                <p:spPr>
                  <a:xfrm>
                    <a:off x="3563638" y="4253778"/>
                    <a:ext cx="307976" cy="30797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51" name="Straight Connector 50">
                    <a:extLst>
                      <a:ext uri="{FF2B5EF4-FFF2-40B4-BE49-F238E27FC236}">
                        <a16:creationId xmlns:a16="http://schemas.microsoft.com/office/drawing/2014/main" id="{D91E5BE9-0B44-7D36-9D5C-7E6ED017E3C8}"/>
                      </a:ext>
                    </a:extLst>
                  </p:cNvPr>
                  <p:cNvCxnSpPr>
                    <a:cxnSpLocks noChangeAspect="1"/>
                  </p:cNvCxnSpPr>
                  <p:nvPr/>
                </p:nvCxnSpPr>
                <p:spPr>
                  <a:xfrm>
                    <a:off x="3850340" y="4627792"/>
                    <a:ext cx="69437" cy="109280"/>
                  </a:xfrm>
                  <a:prstGeom prst="line">
                    <a:avLst/>
                  </a:prstGeom>
                  <a:ln w="762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C314DEEF-35C0-7056-E374-E0B620E189C4}"/>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595479" y="4287117"/>
                    <a:ext cx="269270" cy="246460"/>
                  </a:xfrm>
                  <a:prstGeom prst="rect">
                    <a:avLst/>
                  </a:prstGeom>
                </p:spPr>
              </p:pic>
            </p:grpSp>
          </p:grpSp>
        </p:grpSp>
      </p:grpSp>
    </p:spTree>
    <p:extLst>
      <p:ext uri="{BB962C8B-B14F-4D97-AF65-F5344CB8AC3E}">
        <p14:creationId xmlns:p14="http://schemas.microsoft.com/office/powerpoint/2010/main" val="3466555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iveEditor">
            <a:hlinkClick r:id="" action="ppaction://media"/>
            <a:extLst>
              <a:ext uri="{FF2B5EF4-FFF2-40B4-BE49-F238E27FC236}">
                <a16:creationId xmlns:a16="http://schemas.microsoft.com/office/drawing/2014/main" id="{FC6B7113-947E-6910-7FC4-C96047895E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440"/>
          </a:xfrm>
        </p:spPr>
      </p:pic>
    </p:spTree>
    <p:extLst>
      <p:ext uri="{BB962C8B-B14F-4D97-AF65-F5344CB8AC3E}">
        <p14:creationId xmlns:p14="http://schemas.microsoft.com/office/powerpoint/2010/main" val="270179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A4C5-EC5F-FD9A-3055-E3E1B4A9AA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8DBD56-F549-E4A0-532E-65C4CC07E22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0DB997-25DC-554A-5411-B43F3669D3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22472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rol-graph">
            <a:hlinkClick r:id="" action="ppaction://media"/>
            <a:extLst>
              <a:ext uri="{FF2B5EF4-FFF2-40B4-BE49-F238E27FC236}">
                <a16:creationId xmlns:a16="http://schemas.microsoft.com/office/drawing/2014/main" id="{70DEE39E-6F63-CF79-CCCA-DEC44E6A97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0257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991843-537A-6B57-E102-7B832AFE9B99}"/>
              </a:ext>
            </a:extLst>
          </p:cNvPr>
          <p:cNvPicPr>
            <a:picLocks noChangeAspect="1"/>
          </p:cNvPicPr>
          <p:nvPr/>
        </p:nvPicPr>
        <p:blipFill>
          <a:blip r:embed="rId3"/>
          <a:stretch>
            <a:fillRect/>
          </a:stretch>
        </p:blipFill>
        <p:spPr>
          <a:xfrm>
            <a:off x="5899417" y="914400"/>
            <a:ext cx="5710195" cy="6274896"/>
          </a:xfrm>
          <a:prstGeom prst="rect">
            <a:avLst/>
          </a:prstGeom>
        </p:spPr>
      </p:pic>
      <p:sp>
        <p:nvSpPr>
          <p:cNvPr id="2" name="Title 1">
            <a:extLst>
              <a:ext uri="{FF2B5EF4-FFF2-40B4-BE49-F238E27FC236}">
                <a16:creationId xmlns:a16="http://schemas.microsoft.com/office/drawing/2014/main" id="{8FA9098E-7DC0-453A-9850-92828B2A303C}"/>
              </a:ext>
            </a:extLst>
          </p:cNvPr>
          <p:cNvSpPr>
            <a:spLocks noGrp="1"/>
          </p:cNvSpPr>
          <p:nvPr>
            <p:ph type="title"/>
          </p:nvPr>
        </p:nvSpPr>
        <p:spPr/>
        <p:txBody>
          <a:bodyPr/>
          <a:lstStyle/>
          <a:p>
            <a:r>
              <a:rPr lang="en-US" dirty="0"/>
              <a:t>Create interactive, human readable scripts in the Live Editor</a:t>
            </a:r>
            <a:endParaRPr lang="en-US" b="1" dirty="0">
              <a:solidFill>
                <a:schemeClr val="tx1"/>
              </a:solidFill>
            </a:endParaRPr>
          </a:p>
        </p:txBody>
      </p:sp>
      <p:sp>
        <p:nvSpPr>
          <p:cNvPr id="3" name="Content Placeholder 2">
            <a:extLst>
              <a:ext uri="{FF2B5EF4-FFF2-40B4-BE49-F238E27FC236}">
                <a16:creationId xmlns:a16="http://schemas.microsoft.com/office/drawing/2014/main" id="{A46E8FEB-F5C0-F9B9-B934-64543C054C8F}"/>
              </a:ext>
            </a:extLst>
          </p:cNvPr>
          <p:cNvSpPr txBox="1">
            <a:spLocks/>
          </p:cNvSpPr>
          <p:nvPr/>
        </p:nvSpPr>
        <p:spPr>
          <a:xfrm>
            <a:off x="761999" y="1520190"/>
            <a:ext cx="5031973" cy="495681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Make scripts readable</a:t>
            </a:r>
          </a:p>
          <a:p>
            <a:pPr lvl="1"/>
            <a:r>
              <a:rPr lang="en-US" dirty="0"/>
              <a:t>Richly formatted text</a:t>
            </a:r>
          </a:p>
          <a:p>
            <a:pPr lvl="1"/>
            <a:r>
              <a:rPr lang="en-US" dirty="0"/>
              <a:t>Interleave code &amp; output</a:t>
            </a:r>
          </a:p>
          <a:p>
            <a:endParaRPr lang="en-US" dirty="0"/>
          </a:p>
          <a:p>
            <a:r>
              <a:rPr lang="en-US" dirty="0"/>
              <a:t>Add interactivity</a:t>
            </a:r>
          </a:p>
          <a:p>
            <a:pPr lvl="1"/>
            <a:r>
              <a:rPr lang="en-US" dirty="0"/>
              <a:t>Hyperlinks and table of contents</a:t>
            </a:r>
          </a:p>
          <a:p>
            <a:pPr lvl="1"/>
            <a:r>
              <a:rPr lang="en-US" dirty="0"/>
              <a:t>Live Controls to adjust parameters</a:t>
            </a:r>
          </a:p>
          <a:p>
            <a:endParaRPr lang="en-US" dirty="0"/>
          </a:p>
          <a:p>
            <a:r>
              <a:rPr lang="en-US" dirty="0"/>
              <a:t>Share with non-MATLAB users</a:t>
            </a:r>
          </a:p>
          <a:p>
            <a:pPr lvl="1"/>
            <a:r>
              <a:rPr lang="en-US" dirty="0"/>
              <a:t>Export as report (pdf, docx, etc.)</a:t>
            </a:r>
          </a:p>
          <a:p>
            <a:pPr lvl="1"/>
            <a:r>
              <a:rPr lang="en-US" dirty="0"/>
              <a:t>Share through GitHub and MATLAB Online</a:t>
            </a:r>
          </a:p>
        </p:txBody>
      </p:sp>
      <p:sp>
        <p:nvSpPr>
          <p:cNvPr id="5" name="Arrow: Right 4">
            <a:extLst>
              <a:ext uri="{FF2B5EF4-FFF2-40B4-BE49-F238E27FC236}">
                <a16:creationId xmlns:a16="http://schemas.microsoft.com/office/drawing/2014/main" id="{DECE1AEE-DF6C-5516-C288-4153AB3177A6}"/>
              </a:ext>
            </a:extLst>
          </p:cNvPr>
          <p:cNvSpPr/>
          <p:nvPr/>
        </p:nvSpPr>
        <p:spPr>
          <a:xfrm>
            <a:off x="5799415" y="2209800"/>
            <a:ext cx="650371"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 name="Arrow: Right 5">
            <a:extLst>
              <a:ext uri="{FF2B5EF4-FFF2-40B4-BE49-F238E27FC236}">
                <a16:creationId xmlns:a16="http://schemas.microsoft.com/office/drawing/2014/main" id="{3EB801A1-55B3-7284-5436-712344C69549}"/>
              </a:ext>
            </a:extLst>
          </p:cNvPr>
          <p:cNvSpPr/>
          <p:nvPr/>
        </p:nvSpPr>
        <p:spPr>
          <a:xfrm>
            <a:off x="5793973" y="5715000"/>
            <a:ext cx="65037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Arrow: Right 6">
            <a:extLst>
              <a:ext uri="{FF2B5EF4-FFF2-40B4-BE49-F238E27FC236}">
                <a16:creationId xmlns:a16="http://schemas.microsoft.com/office/drawing/2014/main" id="{6F0D05C7-FC8B-8D72-8FB5-F2C323C61D52}"/>
              </a:ext>
            </a:extLst>
          </p:cNvPr>
          <p:cNvSpPr/>
          <p:nvPr/>
        </p:nvSpPr>
        <p:spPr>
          <a:xfrm>
            <a:off x="5793973" y="2971800"/>
            <a:ext cx="65037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Arrow: Right 7">
            <a:extLst>
              <a:ext uri="{FF2B5EF4-FFF2-40B4-BE49-F238E27FC236}">
                <a16:creationId xmlns:a16="http://schemas.microsoft.com/office/drawing/2014/main" id="{31CC64B5-AA24-7448-B1B6-C908533E63FA}"/>
              </a:ext>
            </a:extLst>
          </p:cNvPr>
          <p:cNvSpPr/>
          <p:nvPr/>
        </p:nvSpPr>
        <p:spPr>
          <a:xfrm>
            <a:off x="5793972" y="4267200"/>
            <a:ext cx="650370" cy="3047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31090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8"/>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8" grpId="0" animBg="1"/>
      <p:bldP spid="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D10A-1F92-325D-148A-000F205E1136}"/>
              </a:ext>
            </a:extLst>
          </p:cNvPr>
          <p:cNvSpPr>
            <a:spLocks noGrp="1"/>
          </p:cNvSpPr>
          <p:nvPr>
            <p:ph type="title"/>
          </p:nvPr>
        </p:nvSpPr>
        <p:spPr/>
        <p:txBody>
          <a:bodyPr/>
          <a:lstStyle/>
          <a:p>
            <a:r>
              <a:rPr lang="en-US" dirty="0"/>
              <a:t>Interactively solve tasks and workflows</a:t>
            </a:r>
          </a:p>
        </p:txBody>
      </p:sp>
      <p:sp>
        <p:nvSpPr>
          <p:cNvPr id="3" name="Content Placeholder 2">
            <a:extLst>
              <a:ext uri="{FF2B5EF4-FFF2-40B4-BE49-F238E27FC236}">
                <a16:creationId xmlns:a16="http://schemas.microsoft.com/office/drawing/2014/main" id="{3AA16211-5F71-D8E1-CEAD-E95B375D3CB2}"/>
              </a:ext>
            </a:extLst>
          </p:cNvPr>
          <p:cNvSpPr>
            <a:spLocks noGrp="1"/>
          </p:cNvSpPr>
          <p:nvPr>
            <p:ph idx="1"/>
          </p:nvPr>
        </p:nvSpPr>
        <p:spPr>
          <a:xfrm>
            <a:off x="609602" y="1600200"/>
            <a:ext cx="5486398" cy="4648200"/>
          </a:xfrm>
        </p:spPr>
        <p:txBody>
          <a:bodyPr/>
          <a:lstStyle/>
          <a:p>
            <a:r>
              <a:rPr lang="en-US" sz="2000" dirty="0"/>
              <a:t>Live Tasks solve steps within the Live Editor</a:t>
            </a:r>
          </a:p>
          <a:p>
            <a:pPr marL="0" indent="0">
              <a:buNone/>
            </a:pPr>
            <a:endParaRPr lang="en-US" sz="2000" dirty="0"/>
          </a:p>
          <a:p>
            <a:r>
              <a:rPr lang="en-US" sz="2000" dirty="0"/>
              <a:t>Apps solve larger, multi-step workflows</a:t>
            </a:r>
          </a:p>
          <a:p>
            <a:pPr marL="0" indent="0">
              <a:buNone/>
            </a:pPr>
            <a:endParaRPr lang="en-US" sz="2000" dirty="0"/>
          </a:p>
          <a:p>
            <a:r>
              <a:rPr lang="en-US" sz="2000" dirty="0"/>
              <a:t>Generate the code for your solution</a:t>
            </a:r>
          </a:p>
          <a:p>
            <a:pPr marL="0" indent="0">
              <a:buNone/>
            </a:pPr>
            <a:endParaRPr lang="en-US" sz="2000" dirty="0"/>
          </a:p>
          <a:p>
            <a:r>
              <a:rPr lang="en-US" sz="2000" dirty="0"/>
              <a:t>40+ Live Tasks and 120+ Apps</a:t>
            </a:r>
          </a:p>
          <a:p>
            <a:pPr marL="0" indent="0">
              <a:buNone/>
            </a:pPr>
            <a:endParaRPr lang="en-US" sz="2000" dirty="0"/>
          </a:p>
          <a:p>
            <a:r>
              <a:rPr lang="en-US" sz="2000" dirty="0"/>
              <a:t>Build and share custom Tasks and Apps</a:t>
            </a:r>
          </a:p>
        </p:txBody>
      </p:sp>
      <p:pic>
        <p:nvPicPr>
          <p:cNvPr id="4" name="Picture 3">
            <a:extLst>
              <a:ext uri="{FF2B5EF4-FFF2-40B4-BE49-F238E27FC236}">
                <a16:creationId xmlns:a16="http://schemas.microsoft.com/office/drawing/2014/main" id="{1EE69667-D6BD-BFAD-A82D-E67A9DD148FD}"/>
              </a:ext>
            </a:extLst>
          </p:cNvPr>
          <p:cNvPicPr>
            <a:picLocks noChangeAspect="1"/>
          </p:cNvPicPr>
          <p:nvPr/>
        </p:nvPicPr>
        <p:blipFill>
          <a:blip r:embed="rId3"/>
          <a:stretch>
            <a:fillRect/>
          </a:stretch>
        </p:blipFill>
        <p:spPr>
          <a:xfrm>
            <a:off x="6629400" y="1066800"/>
            <a:ext cx="4526211" cy="249538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697C36A-1E67-A3E4-D082-696BD7A2C7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600" y="3657600"/>
            <a:ext cx="3733800" cy="3485398"/>
          </a:xfrm>
          <a:prstGeom prst="rect">
            <a:avLst/>
          </a:prstGeom>
        </p:spPr>
      </p:pic>
      <p:pic>
        <p:nvPicPr>
          <p:cNvPr id="8" name="Picture 7">
            <a:extLst>
              <a:ext uri="{FF2B5EF4-FFF2-40B4-BE49-F238E27FC236}">
                <a16:creationId xmlns:a16="http://schemas.microsoft.com/office/drawing/2014/main" id="{AC314A45-CB0D-A845-AACB-D5F20448526F}"/>
              </a:ext>
            </a:extLst>
          </p:cNvPr>
          <p:cNvPicPr>
            <a:picLocks noChangeAspect="1"/>
          </p:cNvPicPr>
          <p:nvPr/>
        </p:nvPicPr>
        <p:blipFill>
          <a:blip r:embed="rId5"/>
          <a:stretch>
            <a:fillRect/>
          </a:stretch>
        </p:blipFill>
        <p:spPr>
          <a:xfrm>
            <a:off x="6172200" y="3471862"/>
            <a:ext cx="6019800" cy="3386138"/>
          </a:xfrm>
          <a:prstGeom prst="rect">
            <a:avLst/>
          </a:prstGeom>
        </p:spPr>
      </p:pic>
      <p:pic>
        <p:nvPicPr>
          <p:cNvPr id="6" name="Picture 5">
            <a:extLst>
              <a:ext uri="{FF2B5EF4-FFF2-40B4-BE49-F238E27FC236}">
                <a16:creationId xmlns:a16="http://schemas.microsoft.com/office/drawing/2014/main" id="{49D238AB-181A-D515-AF16-F808C8803758}"/>
              </a:ext>
            </a:extLst>
          </p:cNvPr>
          <p:cNvPicPr>
            <a:picLocks noChangeAspect="1"/>
          </p:cNvPicPr>
          <p:nvPr/>
        </p:nvPicPr>
        <p:blipFill>
          <a:blip r:embed="rId6"/>
          <a:stretch>
            <a:fillRect/>
          </a:stretch>
        </p:blipFill>
        <p:spPr>
          <a:xfrm>
            <a:off x="6132871" y="971389"/>
            <a:ext cx="6671646" cy="2514600"/>
          </a:xfrm>
          <a:prstGeom prst="rect">
            <a:avLst/>
          </a:prstGeom>
        </p:spPr>
      </p:pic>
    </p:spTree>
    <p:extLst>
      <p:ext uri="{BB962C8B-B14F-4D97-AF65-F5344CB8AC3E}">
        <p14:creationId xmlns:p14="http://schemas.microsoft.com/office/powerpoint/2010/main" val="169692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EA00-0567-D047-2424-7637927AD806}"/>
              </a:ext>
            </a:extLst>
          </p:cNvPr>
          <p:cNvSpPr>
            <a:spLocks noGrp="1"/>
          </p:cNvSpPr>
          <p:nvPr>
            <p:ph type="title"/>
          </p:nvPr>
        </p:nvSpPr>
        <p:spPr>
          <a:xfrm>
            <a:off x="609602" y="457200"/>
            <a:ext cx="11125198" cy="990600"/>
          </a:xfrm>
        </p:spPr>
        <p:txBody>
          <a:bodyPr anchor="t">
            <a:normAutofit/>
          </a:bodyPr>
          <a:lstStyle/>
          <a:p>
            <a:r>
              <a:rPr lang="en-US" dirty="0"/>
              <a:t>Use Experiment Manager App to perform computational experiments</a:t>
            </a:r>
          </a:p>
        </p:txBody>
      </p:sp>
      <p:sp>
        <p:nvSpPr>
          <p:cNvPr id="3" name="Content Placeholder 2">
            <a:extLst>
              <a:ext uri="{FF2B5EF4-FFF2-40B4-BE49-F238E27FC236}">
                <a16:creationId xmlns:a16="http://schemas.microsoft.com/office/drawing/2014/main" id="{2742381E-528F-FD13-2B32-DE85FF41F773}"/>
              </a:ext>
            </a:extLst>
          </p:cNvPr>
          <p:cNvSpPr>
            <a:spLocks noGrp="1"/>
          </p:cNvSpPr>
          <p:nvPr>
            <p:ph sz="half" idx="1"/>
          </p:nvPr>
        </p:nvSpPr>
        <p:spPr>
          <a:xfrm>
            <a:off x="609602" y="1600200"/>
            <a:ext cx="4047066" cy="4648199"/>
          </a:xfrm>
        </p:spPr>
        <p:txBody>
          <a:bodyPr>
            <a:normAutofit/>
          </a:bodyPr>
          <a:lstStyle/>
          <a:p>
            <a:r>
              <a:rPr lang="en-US" sz="2000" dirty="0"/>
              <a:t>Create and manage experiments</a:t>
            </a:r>
          </a:p>
          <a:p>
            <a:endParaRPr lang="en-US" sz="2000" dirty="0"/>
          </a:p>
          <a:p>
            <a:r>
              <a:rPr lang="en-US" sz="2000" dirty="0"/>
              <a:t>Parameter sweeps and hyperparameter tuning</a:t>
            </a:r>
          </a:p>
          <a:p>
            <a:endParaRPr lang="en-US" sz="2000" dirty="0"/>
          </a:p>
          <a:p>
            <a:r>
              <a:rPr lang="en-US" sz="2000" dirty="0"/>
              <a:t>Parallel and batch processing</a:t>
            </a:r>
          </a:p>
          <a:p>
            <a:endParaRPr lang="en-US" sz="2000" dirty="0"/>
          </a:p>
          <a:p>
            <a:r>
              <a:rPr lang="en-US" sz="2000" dirty="0"/>
              <a:t>Pre-built experiments for machine learning and AI</a:t>
            </a:r>
          </a:p>
        </p:txBody>
      </p:sp>
      <p:pic>
        <p:nvPicPr>
          <p:cNvPr id="5" name="ExperimentManager">
            <a:hlinkClick r:id="" action="ppaction://media"/>
            <a:extLst>
              <a:ext uri="{FF2B5EF4-FFF2-40B4-BE49-F238E27FC236}">
                <a16:creationId xmlns:a16="http://schemas.microsoft.com/office/drawing/2014/main" id="{1E68762F-4361-33B6-70E1-743238E898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6668" y="1600200"/>
            <a:ext cx="7535332" cy="4238623"/>
          </a:xfrm>
          <a:prstGeom prst="rect">
            <a:avLst/>
          </a:prstGeom>
          <a:noFill/>
        </p:spPr>
      </p:pic>
    </p:spTree>
    <p:extLst>
      <p:ext uri="{BB962C8B-B14F-4D97-AF65-F5344CB8AC3E}">
        <p14:creationId xmlns:p14="http://schemas.microsoft.com/office/powerpoint/2010/main" val="37525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8AB25-9024-9633-92F0-E2E39FF7444E}"/>
            </a:ext>
          </a:extLst>
        </p:cNvPr>
        <p:cNvGrpSpPr/>
        <p:nvPr/>
      </p:nvGrpSpPr>
      <p:grpSpPr>
        <a:xfrm>
          <a:off x="0" y="0"/>
          <a:ext cx="0" cy="0"/>
          <a:chOff x="0" y="0"/>
          <a:chExt cx="0" cy="0"/>
        </a:xfrm>
      </p:grpSpPr>
      <p:sp>
        <p:nvSpPr>
          <p:cNvPr id="4" name="Rounded Rectangle 9">
            <a:extLst>
              <a:ext uri="{FF2B5EF4-FFF2-40B4-BE49-F238E27FC236}">
                <a16:creationId xmlns:a16="http://schemas.microsoft.com/office/drawing/2014/main" id="{A16F18E8-9CE0-8AE0-0238-BEE7AF15710D}"/>
              </a:ext>
            </a:extLst>
          </p:cNvPr>
          <p:cNvSpPr/>
          <p:nvPr/>
        </p:nvSpPr>
        <p:spPr>
          <a:xfrm>
            <a:off x="4318153" y="2112967"/>
            <a:ext cx="3578365" cy="3554933"/>
          </a:xfrm>
          <a:prstGeom prst="roundRect">
            <a:avLst/>
          </a:prstGeom>
          <a:solidFill>
            <a:schemeClr val="bg1"/>
          </a:solidFill>
          <a:ln>
            <a:solidFill>
              <a:schemeClr val="tx2"/>
            </a:solid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5" name="Rounded Rectangle 10">
            <a:extLst>
              <a:ext uri="{FF2B5EF4-FFF2-40B4-BE49-F238E27FC236}">
                <a16:creationId xmlns:a16="http://schemas.microsoft.com/office/drawing/2014/main" id="{5B2B6B8D-1C59-D57F-53C0-B9E7A3ED6DCE}"/>
              </a:ext>
            </a:extLst>
          </p:cNvPr>
          <p:cNvSpPr/>
          <p:nvPr/>
        </p:nvSpPr>
        <p:spPr>
          <a:xfrm>
            <a:off x="8302395"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6" name="TextBox 5">
            <a:extLst>
              <a:ext uri="{FF2B5EF4-FFF2-40B4-BE49-F238E27FC236}">
                <a16:creationId xmlns:a16="http://schemas.microsoft.com/office/drawing/2014/main" id="{878EAFDE-C604-B2CD-33C7-B5B6A8BF58E3}"/>
              </a:ext>
            </a:extLst>
          </p:cNvPr>
          <p:cNvSpPr txBox="1"/>
          <p:nvPr/>
        </p:nvSpPr>
        <p:spPr>
          <a:xfrm>
            <a:off x="8299110" y="473028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MATLAB MOBILE, MORE EXAMPLES </a:t>
            </a:r>
            <a:endPar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endParaRPr>
          </a:p>
        </p:txBody>
      </p:sp>
      <p:sp>
        <p:nvSpPr>
          <p:cNvPr id="7" name="TextBox 6">
            <a:extLst>
              <a:ext uri="{FF2B5EF4-FFF2-40B4-BE49-F238E27FC236}">
                <a16:creationId xmlns:a16="http://schemas.microsoft.com/office/drawing/2014/main" id="{47F2FE94-C6BB-46A7-9E87-C50D3CEE33A5}"/>
              </a:ext>
            </a:extLst>
          </p:cNvPr>
          <p:cNvSpPr txBox="1"/>
          <p:nvPr/>
        </p:nvSpPr>
        <p:spPr>
          <a:xfrm>
            <a:off x="4289042" y="4662070"/>
            <a:ext cx="358596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OPEN SOURCE INTEGRATION, SOURCE CONTROL</a:t>
            </a:r>
          </a:p>
        </p:txBody>
      </p:sp>
      <p:sp>
        <p:nvSpPr>
          <p:cNvPr id="9" name="Title 1">
            <a:extLst>
              <a:ext uri="{FF2B5EF4-FFF2-40B4-BE49-F238E27FC236}">
                <a16:creationId xmlns:a16="http://schemas.microsoft.com/office/drawing/2014/main" id="{14D7503C-CE8F-A447-DBA9-C674EC6F9952}"/>
              </a:ext>
            </a:extLst>
          </p:cNvPr>
          <p:cNvSpPr>
            <a:spLocks noGrp="1"/>
          </p:cNvSpPr>
          <p:nvPr>
            <p:ph type="title"/>
          </p:nvPr>
        </p:nvSpPr>
        <p:spPr/>
        <p:txBody>
          <a:bodyPr/>
          <a:lstStyle/>
          <a:p>
            <a:r>
              <a:rPr lang="en-US" sz="3000" b="1" dirty="0">
                <a:latin typeface="Arial" panose="020B0604020202020204" pitchFamily="34" charset="0"/>
              </a:rPr>
              <a:t>Agenda</a:t>
            </a:r>
          </a:p>
        </p:txBody>
      </p:sp>
      <p:grpSp>
        <p:nvGrpSpPr>
          <p:cNvPr id="2" name="Group 1">
            <a:extLst>
              <a:ext uri="{FF2B5EF4-FFF2-40B4-BE49-F238E27FC236}">
                <a16:creationId xmlns:a16="http://schemas.microsoft.com/office/drawing/2014/main" id="{504F8B4E-86F8-8B00-3356-8EB15BE2B89F}"/>
              </a:ext>
            </a:extLst>
          </p:cNvPr>
          <p:cNvGrpSpPr/>
          <p:nvPr/>
        </p:nvGrpSpPr>
        <p:grpSpPr>
          <a:xfrm>
            <a:off x="275689" y="2057400"/>
            <a:ext cx="3607476" cy="3554933"/>
            <a:chOff x="275689" y="2057400"/>
            <a:chExt cx="3607476" cy="3554933"/>
          </a:xfrm>
        </p:grpSpPr>
        <p:sp>
          <p:nvSpPr>
            <p:cNvPr id="10" name="Rounded Rectangle 9">
              <a:extLst>
                <a:ext uri="{FF2B5EF4-FFF2-40B4-BE49-F238E27FC236}">
                  <a16:creationId xmlns:a16="http://schemas.microsoft.com/office/drawing/2014/main" id="{ADC97C8A-11C7-4057-CA49-ADF28E165670}"/>
                </a:ext>
              </a:extLst>
            </p:cNvPr>
            <p:cNvSpPr/>
            <p:nvPr/>
          </p:nvSpPr>
          <p:spPr>
            <a:xfrm>
              <a:off x="304800"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1" name="TextBox 10">
              <a:extLst>
                <a:ext uri="{FF2B5EF4-FFF2-40B4-BE49-F238E27FC236}">
                  <a16:creationId xmlns:a16="http://schemas.microsoft.com/office/drawing/2014/main" id="{6CE2E99D-F832-3183-7337-CFC331C353B3}"/>
                </a:ext>
              </a:extLst>
            </p:cNvPr>
            <p:cNvSpPr txBox="1"/>
            <p:nvPr/>
          </p:nvSpPr>
          <p:spPr>
            <a:xfrm>
              <a:off x="275689" y="460650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WITH MATLAB</a:t>
              </a: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 </a:t>
              </a:r>
            </a:p>
          </p:txBody>
        </p:sp>
        <p:grpSp>
          <p:nvGrpSpPr>
            <p:cNvPr id="16" name="Graphic 14" descr="Statistics outline">
              <a:extLst>
                <a:ext uri="{FF2B5EF4-FFF2-40B4-BE49-F238E27FC236}">
                  <a16:creationId xmlns:a16="http://schemas.microsoft.com/office/drawing/2014/main" id="{B938DE95-B084-4BFB-76B0-B795F23748EE}"/>
                </a:ext>
              </a:extLst>
            </p:cNvPr>
            <p:cNvGrpSpPr/>
            <p:nvPr/>
          </p:nvGrpSpPr>
          <p:grpSpPr>
            <a:xfrm>
              <a:off x="1336004" y="2724234"/>
              <a:ext cx="1516602" cy="1517250"/>
              <a:chOff x="1336004" y="2724234"/>
              <a:chExt cx="1516602" cy="1517250"/>
            </a:xfrm>
            <a:solidFill>
              <a:schemeClr val="accent2"/>
            </a:solidFill>
          </p:grpSpPr>
          <p:sp>
            <p:nvSpPr>
              <p:cNvPr id="17" name="Freeform: Shape 16">
                <a:extLst>
                  <a:ext uri="{FF2B5EF4-FFF2-40B4-BE49-F238E27FC236}">
                    <a16:creationId xmlns:a16="http://schemas.microsoft.com/office/drawing/2014/main" id="{C64672DC-9657-6853-A338-C879C933D801}"/>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18" name="Freeform: Shape 17">
                <a:extLst>
                  <a:ext uri="{FF2B5EF4-FFF2-40B4-BE49-F238E27FC236}">
                    <a16:creationId xmlns:a16="http://schemas.microsoft.com/office/drawing/2014/main" id="{2BDF6421-1AD9-B994-E574-0C7E962896EA}"/>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grpSp>
      <p:pic>
        <p:nvPicPr>
          <p:cNvPr id="8" name="Graphic 7" descr="Stars with solid fill">
            <a:extLst>
              <a:ext uri="{FF2B5EF4-FFF2-40B4-BE49-F238E27FC236}">
                <a16:creationId xmlns:a16="http://schemas.microsoft.com/office/drawing/2014/main" id="{F6621EC3-3A80-C1AC-5373-41EC8C6AA1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1996" y="2827231"/>
            <a:ext cx="1524000" cy="1524000"/>
          </a:xfrm>
          <a:prstGeom prst="rect">
            <a:avLst/>
          </a:prstGeom>
        </p:spPr>
      </p:pic>
      <p:grpSp>
        <p:nvGrpSpPr>
          <p:cNvPr id="30" name="Group 29">
            <a:extLst>
              <a:ext uri="{FF2B5EF4-FFF2-40B4-BE49-F238E27FC236}">
                <a16:creationId xmlns:a16="http://schemas.microsoft.com/office/drawing/2014/main" id="{FE9848CF-71F2-5D75-FE04-A5351BF1F6CB}"/>
              </a:ext>
            </a:extLst>
          </p:cNvPr>
          <p:cNvGrpSpPr/>
          <p:nvPr/>
        </p:nvGrpSpPr>
        <p:grpSpPr>
          <a:xfrm>
            <a:off x="5449825" y="3042540"/>
            <a:ext cx="1315020" cy="1093381"/>
            <a:chOff x="5651719" y="3185425"/>
            <a:chExt cx="1315020" cy="1093381"/>
          </a:xfrm>
        </p:grpSpPr>
        <p:sp>
          <p:nvSpPr>
            <p:cNvPr id="13" name="Oval 12">
              <a:extLst>
                <a:ext uri="{FF2B5EF4-FFF2-40B4-BE49-F238E27FC236}">
                  <a16:creationId xmlns:a16="http://schemas.microsoft.com/office/drawing/2014/main" id="{D418E912-8303-2F72-D3C7-D9B5A332E9AC}"/>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4" name="Oval 13">
              <a:extLst>
                <a:ext uri="{FF2B5EF4-FFF2-40B4-BE49-F238E27FC236}">
                  <a16:creationId xmlns:a16="http://schemas.microsoft.com/office/drawing/2014/main" id="{2E868321-EA92-85EA-E212-1FB327331436}"/>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9" name="Oval 18">
              <a:extLst>
                <a:ext uri="{FF2B5EF4-FFF2-40B4-BE49-F238E27FC236}">
                  <a16:creationId xmlns:a16="http://schemas.microsoft.com/office/drawing/2014/main" id="{F5479432-0AF3-534E-E569-88D5ABD25683}"/>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F44C3507-E93C-2564-7BC6-39F5A877CFE5}"/>
                </a:ext>
              </a:extLst>
            </p:cNvPr>
            <p:cNvCxnSpPr>
              <a:stCxn id="19" idx="1"/>
              <a:endCxn id="13"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5E1AA09E-1D4B-430E-59F5-FBB8C390A721}"/>
                </a:ext>
              </a:extLst>
            </p:cNvPr>
            <p:cNvCxnSpPr>
              <a:stCxn id="19" idx="7"/>
              <a:endCxn id="14"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6101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416EFB-6D0F-110D-B5E7-43CB617CCD50}"/>
              </a:ext>
            </a:extLst>
          </p:cNvPr>
          <p:cNvPicPr>
            <a:picLocks noChangeAspect="1"/>
          </p:cNvPicPr>
          <p:nvPr/>
        </p:nvPicPr>
        <p:blipFill>
          <a:blip r:embed="rId2"/>
          <a:stretch>
            <a:fillRect/>
          </a:stretch>
        </p:blipFill>
        <p:spPr>
          <a:xfrm>
            <a:off x="5248365" y="2730262"/>
            <a:ext cx="1717939" cy="1717939"/>
          </a:xfrm>
          <a:prstGeom prst="rect">
            <a:avLst/>
          </a:prstGeom>
        </p:spPr>
      </p:pic>
      <p:sp>
        <p:nvSpPr>
          <p:cNvPr id="2" name="Title 1">
            <a:extLst>
              <a:ext uri="{FF2B5EF4-FFF2-40B4-BE49-F238E27FC236}">
                <a16:creationId xmlns:a16="http://schemas.microsoft.com/office/drawing/2014/main" id="{FB3B6144-7E9B-6BB5-872D-3E06395D3FA5}"/>
              </a:ext>
            </a:extLst>
          </p:cNvPr>
          <p:cNvSpPr>
            <a:spLocks noGrp="1"/>
          </p:cNvSpPr>
          <p:nvPr>
            <p:ph type="title"/>
          </p:nvPr>
        </p:nvSpPr>
        <p:spPr/>
        <p:txBody>
          <a:bodyPr/>
          <a:lstStyle/>
          <a:p>
            <a:r>
              <a:rPr lang="en-US" dirty="0"/>
              <a:t>MATLAB with Python demo</a:t>
            </a:r>
          </a:p>
        </p:txBody>
      </p:sp>
      <p:pic>
        <p:nvPicPr>
          <p:cNvPr id="7" name="Content Placeholder 6" descr="Icon&#10;&#10;Description automatically generated">
            <a:extLst>
              <a:ext uri="{FF2B5EF4-FFF2-40B4-BE49-F238E27FC236}">
                <a16:creationId xmlns:a16="http://schemas.microsoft.com/office/drawing/2014/main" id="{AE6E24B4-5C2B-7F23-D322-C70A4D8D5AC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34000" y="2730262"/>
            <a:ext cx="1717938" cy="1717938"/>
          </a:xfrm>
          <a:prstGeom prst="rect">
            <a:avLst/>
          </a:prstGeom>
        </p:spPr>
      </p:pic>
    </p:spTree>
    <p:extLst>
      <p:ext uri="{BB962C8B-B14F-4D97-AF65-F5344CB8AC3E}">
        <p14:creationId xmlns:p14="http://schemas.microsoft.com/office/powerpoint/2010/main" val="303651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DB95A-C518-158F-4460-580FC36DD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82A4A0A-5FBD-D7DE-1E08-3D2552EB0DA1}"/>
              </a:ext>
            </a:extLst>
          </p:cNvPr>
          <p:cNvSpPr>
            <a:spLocks noGrp="1"/>
          </p:cNvSpPr>
          <p:nvPr>
            <p:ph type="title"/>
          </p:nvPr>
        </p:nvSpPr>
        <p:spPr/>
        <p:txBody>
          <a:bodyPr/>
          <a:lstStyle/>
          <a:p>
            <a:r>
              <a:rPr lang="en-US" dirty="0"/>
              <a:t>A Practical Introduction</a:t>
            </a:r>
          </a:p>
        </p:txBody>
      </p:sp>
    </p:spTree>
    <p:extLst>
      <p:ext uri="{BB962C8B-B14F-4D97-AF65-F5344CB8AC3E}">
        <p14:creationId xmlns:p14="http://schemas.microsoft.com/office/powerpoint/2010/main" val="823094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44200" cy="990600"/>
          </a:xfrm>
        </p:spPr>
        <p:txBody>
          <a:bodyPr/>
          <a:lstStyle/>
          <a:p>
            <a:r>
              <a:rPr lang="en-US" dirty="0"/>
              <a:t>Collaborate and integrate using bidirectional interfaces</a:t>
            </a:r>
          </a:p>
        </p:txBody>
      </p:sp>
      <p:sp>
        <p:nvSpPr>
          <p:cNvPr id="7" name="Text Placeholder 6"/>
          <p:cNvSpPr>
            <a:spLocks noGrp="1"/>
          </p:cNvSpPr>
          <p:nvPr>
            <p:ph type="body" sz="quarter" idx="11"/>
          </p:nvPr>
        </p:nvSpPr>
        <p:spPr>
          <a:xfrm>
            <a:off x="5968473" y="1452239"/>
            <a:ext cx="5313438" cy="838200"/>
          </a:xfrm>
        </p:spPr>
        <p:txBody>
          <a:bodyPr/>
          <a:lstStyle/>
          <a:p>
            <a:r>
              <a:rPr lang="en-US" dirty="0"/>
              <a:t>Call code and libraries written in another language from MATLAB</a:t>
            </a:r>
          </a:p>
        </p:txBody>
      </p:sp>
      <p:pic>
        <p:nvPicPr>
          <p:cNvPr id="4" name="Picture 3"/>
          <p:cNvPicPr>
            <a:picLocks noChangeAspect="1"/>
          </p:cNvPicPr>
          <p:nvPr/>
        </p:nvPicPr>
        <p:blipFill>
          <a:blip r:embed="rId3"/>
          <a:stretch>
            <a:fillRect/>
          </a:stretch>
        </p:blipFill>
        <p:spPr>
          <a:xfrm>
            <a:off x="5969213" y="4571496"/>
            <a:ext cx="5410200" cy="1750801"/>
          </a:xfrm>
          <a:prstGeom prst="rect">
            <a:avLst/>
          </a:prstGeom>
        </p:spPr>
      </p:pic>
      <p:sp>
        <p:nvSpPr>
          <p:cNvPr id="9" name="Text Placeholder 6"/>
          <p:cNvSpPr>
            <a:spLocks noGrp="1"/>
          </p:cNvSpPr>
          <p:nvPr>
            <p:ph type="body" sz="quarter" idx="11"/>
          </p:nvPr>
        </p:nvSpPr>
        <p:spPr>
          <a:xfrm>
            <a:off x="5969214" y="4266696"/>
            <a:ext cx="5181600" cy="838200"/>
          </a:xfrm>
        </p:spPr>
        <p:txBody>
          <a:bodyPr/>
          <a:lstStyle/>
          <a:p>
            <a:r>
              <a:rPr lang="en-US" dirty="0"/>
              <a:t>Call MATLAB code from another language</a:t>
            </a:r>
          </a:p>
        </p:txBody>
      </p:sp>
      <p:pic>
        <p:nvPicPr>
          <p:cNvPr id="21" name="Picture 20"/>
          <p:cNvPicPr>
            <a:picLocks noChangeAspect="1"/>
          </p:cNvPicPr>
          <p:nvPr/>
        </p:nvPicPr>
        <p:blipFill>
          <a:blip r:embed="rId4"/>
          <a:stretch>
            <a:fillRect/>
          </a:stretch>
        </p:blipFill>
        <p:spPr>
          <a:xfrm>
            <a:off x="5969213" y="2157806"/>
            <a:ext cx="5602088" cy="1771471"/>
          </a:xfrm>
          <a:prstGeom prst="rect">
            <a:avLst/>
          </a:prstGeom>
        </p:spPr>
      </p:pic>
      <p:sp>
        <p:nvSpPr>
          <p:cNvPr id="3" name="Content Placeholder 6">
            <a:extLst>
              <a:ext uri="{FF2B5EF4-FFF2-40B4-BE49-F238E27FC236}">
                <a16:creationId xmlns:a16="http://schemas.microsoft.com/office/drawing/2014/main" id="{A678255C-57A4-68A6-463E-D2DE0AF47036}"/>
              </a:ext>
            </a:extLst>
          </p:cNvPr>
          <p:cNvSpPr txBox="1">
            <a:spLocks/>
          </p:cNvSpPr>
          <p:nvPr/>
        </p:nvSpPr>
        <p:spPr>
          <a:xfrm>
            <a:off x="609602" y="1473200"/>
            <a:ext cx="5410200" cy="5232400"/>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latin typeface="Arial"/>
                <a:cs typeface="Arial"/>
              </a:rPr>
              <a:t>Co-execute MATLAB with other languages and applications</a:t>
            </a:r>
          </a:p>
          <a:p>
            <a:endParaRPr lang="en-US" dirty="0">
              <a:latin typeface="Arial"/>
              <a:cs typeface="Arial"/>
            </a:endParaRPr>
          </a:p>
          <a:p>
            <a:r>
              <a:rPr lang="en-US" dirty="0">
                <a:latin typeface="Arial"/>
                <a:cs typeface="Arial"/>
              </a:rPr>
              <a:t>Bidirectional interfaces for:</a:t>
            </a:r>
          </a:p>
          <a:p>
            <a:pPr marL="744582" lvl="1" indent="-343535"/>
            <a:r>
              <a:rPr lang="en-US" dirty="0">
                <a:latin typeface="Arial"/>
                <a:cs typeface="Arial"/>
              </a:rPr>
              <a:t>Python</a:t>
            </a:r>
          </a:p>
          <a:p>
            <a:pPr marL="744582" lvl="1" indent="-343535"/>
            <a:r>
              <a:rPr lang="en-US" dirty="0">
                <a:latin typeface="Arial"/>
                <a:cs typeface="Arial"/>
              </a:rPr>
              <a:t>Java</a:t>
            </a:r>
          </a:p>
          <a:p>
            <a:pPr marL="744582" lvl="1" indent="-343535"/>
            <a:r>
              <a:rPr lang="en-US" dirty="0">
                <a:latin typeface="Arial"/>
                <a:cs typeface="Arial"/>
              </a:rPr>
              <a:t>C/C++</a:t>
            </a:r>
          </a:p>
          <a:p>
            <a:pPr marL="744582" lvl="1" indent="-343535"/>
            <a:r>
              <a:rPr lang="en-US" dirty="0">
                <a:latin typeface="Arial"/>
                <a:cs typeface="Arial"/>
              </a:rPr>
              <a:t>.NET</a:t>
            </a:r>
          </a:p>
          <a:p>
            <a:pPr marL="744582" lvl="1" indent="-343535"/>
            <a:r>
              <a:rPr lang="en-US" dirty="0">
                <a:latin typeface="Arial"/>
                <a:cs typeface="Arial"/>
              </a:rPr>
              <a:t>REST</a:t>
            </a:r>
            <a:endParaRPr lang="en-US" dirty="0"/>
          </a:p>
          <a:p>
            <a:pPr marL="744582" lvl="1" indent="-343535"/>
            <a:r>
              <a:rPr lang="en-US" dirty="0">
                <a:latin typeface="Arial"/>
                <a:cs typeface="Arial"/>
              </a:rPr>
              <a:t>COM</a:t>
            </a:r>
          </a:p>
          <a:p>
            <a:pPr marL="744582" lvl="1" indent="-343535"/>
            <a:r>
              <a:rPr lang="en-US" dirty="0">
                <a:latin typeface="Arial"/>
                <a:cs typeface="Arial"/>
              </a:rPr>
              <a:t>Fortran</a:t>
            </a:r>
          </a:p>
        </p:txBody>
      </p:sp>
    </p:spTree>
    <p:extLst>
      <p:ext uri="{BB962C8B-B14F-4D97-AF65-F5344CB8AC3E}">
        <p14:creationId xmlns:p14="http://schemas.microsoft.com/office/powerpoint/2010/main" val="165612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2ED22E-E204-4287-B90E-885104D91075}"/>
              </a:ext>
            </a:extLst>
          </p:cNvPr>
          <p:cNvSpPr>
            <a:spLocks noGrp="1"/>
          </p:cNvSpPr>
          <p:nvPr>
            <p:ph type="title"/>
          </p:nvPr>
        </p:nvSpPr>
        <p:spPr/>
        <p:txBody>
          <a:bodyPr/>
          <a:lstStyle/>
          <a:p>
            <a:r>
              <a:rPr lang="en-US" dirty="0"/>
              <a:t>Calling python from MATLAB</a:t>
            </a:r>
          </a:p>
        </p:txBody>
      </p:sp>
      <p:sp>
        <p:nvSpPr>
          <p:cNvPr id="7" name="Content Placeholder 6">
            <a:extLst>
              <a:ext uri="{FF2B5EF4-FFF2-40B4-BE49-F238E27FC236}">
                <a16:creationId xmlns:a16="http://schemas.microsoft.com/office/drawing/2014/main" id="{C1F005FD-6559-4CF5-AA62-1DBFC0027716}"/>
              </a:ext>
            </a:extLst>
          </p:cNvPr>
          <p:cNvSpPr>
            <a:spLocks noGrp="1"/>
          </p:cNvSpPr>
          <p:nvPr>
            <p:ph idx="1"/>
          </p:nvPr>
        </p:nvSpPr>
        <p:spPr>
          <a:xfrm>
            <a:off x="609602" y="1473200"/>
            <a:ext cx="6019798" cy="5232400"/>
          </a:xfrm>
        </p:spPr>
        <p:txBody>
          <a:bodyPr vert="horz" lIns="91440" tIns="45720" rIns="91440" bIns="45720" rtlCol="0" anchor="t">
            <a:noAutofit/>
          </a:bodyPr>
          <a:lstStyle/>
          <a:p>
            <a:pPr marL="343535" indent="-343535"/>
            <a:r>
              <a:rPr lang="en-US" sz="2000" dirty="0">
                <a:latin typeface="Arial"/>
                <a:cs typeface="Arial"/>
              </a:rPr>
              <a:t>Run Python commands/scripts</a:t>
            </a:r>
            <a:r>
              <a:rPr lang="en-US" sz="2000" dirty="0"/>
              <a:t> </a:t>
            </a:r>
            <a:r>
              <a:rPr lang="en-US" sz="2000" dirty="0">
                <a:latin typeface="Arial"/>
                <a:cs typeface="Arial"/>
              </a:rPr>
              <a:t>from MATLAB </a:t>
            </a:r>
          </a:p>
          <a:p>
            <a:pPr marL="744220" lvl="1" indent="-286385">
              <a:spcBef>
                <a:spcPts val="900"/>
              </a:spcBef>
            </a:pPr>
            <a:r>
              <a:rPr lang="en-US" sz="1600" b="1" dirty="0">
                <a:solidFill>
                  <a:schemeClr val="tx2"/>
                </a:solidFill>
                <a:latin typeface="Consolas"/>
                <a:cs typeface="Arial"/>
              </a:rPr>
              <a:t>py.* </a:t>
            </a:r>
            <a:r>
              <a:rPr lang="en-US" sz="1600" dirty="0">
                <a:latin typeface="+mn-lt"/>
                <a:cs typeface="Arial"/>
              </a:rPr>
              <a:t>- Execute a Python command inline: </a:t>
            </a:r>
            <a:r>
              <a:rPr lang="en-US" sz="1600" dirty="0" err="1">
                <a:latin typeface="Consolas" panose="020B0609020204030204" pitchFamily="49" charset="0"/>
                <a:cs typeface="Arial"/>
              </a:rPr>
              <a:t>py.max</a:t>
            </a:r>
            <a:r>
              <a:rPr lang="en-US" sz="1600" dirty="0">
                <a:latin typeface="Consolas" panose="020B0609020204030204" pitchFamily="49" charset="0"/>
                <a:cs typeface="Arial"/>
              </a:rPr>
              <a:t>(3,4)</a:t>
            </a:r>
          </a:p>
          <a:p>
            <a:pPr marL="744220" lvl="1" indent="-286385">
              <a:spcBef>
                <a:spcPts val="900"/>
              </a:spcBef>
            </a:pPr>
            <a:r>
              <a:rPr lang="en-US" sz="1600" b="1" dirty="0" err="1">
                <a:solidFill>
                  <a:schemeClr val="tx2"/>
                </a:solidFill>
                <a:latin typeface="Consolas"/>
                <a:cs typeface="Arial"/>
              </a:rPr>
              <a:t>pyrun</a:t>
            </a:r>
            <a:r>
              <a:rPr lang="en-US" sz="1600" dirty="0">
                <a:latin typeface="Arial"/>
                <a:cs typeface="Arial"/>
              </a:rPr>
              <a:t> - Execute Python statements defined as strings</a:t>
            </a:r>
          </a:p>
          <a:p>
            <a:pPr marL="744220" lvl="1" indent="-286385">
              <a:spcBef>
                <a:spcPts val="900"/>
              </a:spcBef>
            </a:pPr>
            <a:r>
              <a:rPr lang="en-US" sz="1600" b="1" dirty="0" err="1">
                <a:solidFill>
                  <a:schemeClr val="tx2"/>
                </a:solidFill>
                <a:latin typeface="Consolas"/>
                <a:cs typeface="Arial"/>
              </a:rPr>
              <a:t>pyrunfile</a:t>
            </a:r>
            <a:r>
              <a:rPr lang="en-US" sz="1600" dirty="0">
                <a:latin typeface="Arial"/>
                <a:cs typeface="Arial"/>
              </a:rPr>
              <a:t> - Execute a Python script file</a:t>
            </a:r>
          </a:p>
          <a:p>
            <a:pPr marL="744220" lvl="1" indent="-286385">
              <a:spcBef>
                <a:spcPts val="900"/>
              </a:spcBef>
            </a:pPr>
            <a:r>
              <a:rPr lang="en-US" sz="1600" b="1" dirty="0">
                <a:solidFill>
                  <a:schemeClr val="tx2"/>
                </a:solidFill>
                <a:latin typeface="Arial"/>
                <a:cs typeface="Arial"/>
              </a:rPr>
              <a:t>Run Python Code </a:t>
            </a:r>
            <a:r>
              <a:rPr lang="en-US" sz="1600" dirty="0">
                <a:latin typeface="Arial"/>
                <a:cs typeface="Arial"/>
              </a:rPr>
              <a:t>Live Task - Automatically generate MATLAB code to call Python</a:t>
            </a:r>
            <a:endParaRPr lang="en-US" sz="2000" dirty="0"/>
          </a:p>
          <a:p>
            <a:pPr marL="343173" indent="-286385">
              <a:spcBef>
                <a:spcPts val="900"/>
              </a:spcBef>
            </a:pPr>
            <a:endParaRPr lang="en-US" sz="2000" dirty="0"/>
          </a:p>
          <a:p>
            <a:pPr marL="343173" indent="-286385">
              <a:spcBef>
                <a:spcPts val="900"/>
              </a:spcBef>
            </a:pPr>
            <a:r>
              <a:rPr lang="en-US" sz="2000" dirty="0"/>
              <a:t>Interchange Python datatypes within MATLAB</a:t>
            </a:r>
          </a:p>
          <a:p>
            <a:pPr marL="744220" lvl="1" indent="-286385">
              <a:spcBef>
                <a:spcPts val="900"/>
              </a:spcBef>
            </a:pPr>
            <a:r>
              <a:rPr lang="en-US" sz="1600" dirty="0"/>
              <a:t>Numeric, string, list, tuple, datetime, </a:t>
            </a:r>
            <a:r>
              <a:rPr lang="en-US" sz="1600" dirty="0" err="1"/>
              <a:t>timedelta</a:t>
            </a:r>
            <a:r>
              <a:rPr lang="en-US" sz="1600" dirty="0"/>
              <a:t>, dictionaries, Pandas </a:t>
            </a:r>
            <a:r>
              <a:rPr lang="en-US" sz="1600" dirty="0" err="1"/>
              <a:t>dataframe</a:t>
            </a:r>
            <a:r>
              <a:rPr lang="en-US" sz="1600" dirty="0"/>
              <a:t>, …</a:t>
            </a:r>
            <a:endParaRPr lang="en-US" sz="2000" dirty="0"/>
          </a:p>
          <a:p>
            <a:pPr marL="343173" indent="-286385">
              <a:spcBef>
                <a:spcPts val="900"/>
              </a:spcBef>
            </a:pPr>
            <a:endParaRPr lang="en-US" sz="2000" dirty="0"/>
          </a:p>
          <a:p>
            <a:pPr marL="343173" indent="-286385">
              <a:spcBef>
                <a:spcPts val="900"/>
              </a:spcBef>
            </a:pPr>
            <a:r>
              <a:rPr lang="en-US" sz="2000" dirty="0"/>
              <a:t>Control MATLAB from Python</a:t>
            </a:r>
          </a:p>
          <a:p>
            <a:pPr marL="744220" lvl="1" indent="-286385">
              <a:spcBef>
                <a:spcPts val="900"/>
              </a:spcBef>
            </a:pPr>
            <a:r>
              <a:rPr lang="en-US" sz="1600" dirty="0"/>
              <a:t>See </a:t>
            </a:r>
            <a:r>
              <a:rPr lang="en-US" sz="1600" dirty="0">
                <a:hlinkClick r:id="rId3"/>
              </a:rPr>
              <a:t>MATLAB Engine for Python</a:t>
            </a:r>
            <a:r>
              <a:rPr lang="en-US" sz="1600" dirty="0"/>
              <a:t> documentation</a:t>
            </a:r>
          </a:p>
        </p:txBody>
      </p:sp>
      <p:pic>
        <p:nvPicPr>
          <p:cNvPr id="8" name="Picture 7">
            <a:extLst>
              <a:ext uri="{FF2B5EF4-FFF2-40B4-BE49-F238E27FC236}">
                <a16:creationId xmlns:a16="http://schemas.microsoft.com/office/drawing/2014/main" id="{25A71FB3-339A-D1E7-610E-B7A603669F9C}"/>
              </a:ext>
            </a:extLst>
          </p:cNvPr>
          <p:cNvPicPr>
            <a:picLocks noChangeAspect="1"/>
          </p:cNvPicPr>
          <p:nvPr/>
        </p:nvPicPr>
        <p:blipFill>
          <a:blip r:embed="rId4"/>
          <a:stretch>
            <a:fillRect/>
          </a:stretch>
        </p:blipFill>
        <p:spPr>
          <a:xfrm>
            <a:off x="7010400" y="609600"/>
            <a:ext cx="5030993" cy="5923722"/>
          </a:xfrm>
          <a:prstGeom prst="rect">
            <a:avLst/>
          </a:prstGeom>
        </p:spPr>
      </p:pic>
    </p:spTree>
    <p:extLst>
      <p:ext uri="{BB962C8B-B14F-4D97-AF65-F5344CB8AC3E}">
        <p14:creationId xmlns:p14="http://schemas.microsoft.com/office/powerpoint/2010/main" val="3550877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1B1E-F023-9403-F691-38C0AFF2B012}"/>
              </a:ext>
            </a:extLst>
          </p:cNvPr>
          <p:cNvSpPr>
            <a:spLocks noGrp="1"/>
          </p:cNvSpPr>
          <p:nvPr>
            <p:ph type="title"/>
          </p:nvPr>
        </p:nvSpPr>
        <p:spPr/>
        <p:txBody>
          <a:bodyPr/>
          <a:lstStyle/>
          <a:p>
            <a:r>
              <a:rPr lang="en-US" dirty="0"/>
              <a:t>Combine MATLAB with Python for AI </a:t>
            </a:r>
          </a:p>
        </p:txBody>
      </p:sp>
      <p:grpSp>
        <p:nvGrpSpPr>
          <p:cNvPr id="9" name="Group 8">
            <a:extLst>
              <a:ext uri="{FF2B5EF4-FFF2-40B4-BE49-F238E27FC236}">
                <a16:creationId xmlns:a16="http://schemas.microsoft.com/office/drawing/2014/main" id="{0FE5E2B3-D820-A106-18F6-9DC6FFF8CC9B}"/>
              </a:ext>
            </a:extLst>
          </p:cNvPr>
          <p:cNvGrpSpPr/>
          <p:nvPr/>
        </p:nvGrpSpPr>
        <p:grpSpPr>
          <a:xfrm>
            <a:off x="8265886" y="1161720"/>
            <a:ext cx="2477715" cy="2275835"/>
            <a:chOff x="990600" y="1344390"/>
            <a:chExt cx="2477715" cy="2275835"/>
          </a:xfrm>
        </p:grpSpPr>
        <p:pic>
          <p:nvPicPr>
            <p:cNvPr id="3" name="Picture 2">
              <a:extLst>
                <a:ext uri="{FF2B5EF4-FFF2-40B4-BE49-F238E27FC236}">
                  <a16:creationId xmlns:a16="http://schemas.microsoft.com/office/drawing/2014/main" id="{FC3B9AE8-3D6B-4460-427F-C2FBCAE8D65F}"/>
                </a:ext>
              </a:extLst>
            </p:cNvPr>
            <p:cNvPicPr>
              <a:picLocks noChangeAspect="1"/>
            </p:cNvPicPr>
            <p:nvPr/>
          </p:nvPicPr>
          <p:blipFill>
            <a:blip r:embed="rId3"/>
            <a:stretch>
              <a:fillRect/>
            </a:stretch>
          </p:blipFill>
          <p:spPr>
            <a:xfrm>
              <a:off x="990600" y="1981200"/>
              <a:ext cx="2477715" cy="1639025"/>
            </a:xfrm>
            <a:prstGeom prst="rect">
              <a:avLst/>
            </a:prstGeom>
          </p:spPr>
        </p:pic>
        <p:sp>
          <p:nvSpPr>
            <p:cNvPr id="7" name="TextBox 6">
              <a:extLst>
                <a:ext uri="{FF2B5EF4-FFF2-40B4-BE49-F238E27FC236}">
                  <a16:creationId xmlns:a16="http://schemas.microsoft.com/office/drawing/2014/main" id="{67BCA35E-55E8-BC5E-E52D-6AF72D36ED37}"/>
                </a:ext>
              </a:extLst>
            </p:cNvPr>
            <p:cNvSpPr txBox="1"/>
            <p:nvPr/>
          </p:nvSpPr>
          <p:spPr>
            <a:xfrm>
              <a:off x="1143000" y="1344390"/>
              <a:ext cx="2223686" cy="400110"/>
            </a:xfrm>
            <a:prstGeom prst="rect">
              <a:avLst/>
            </a:prstGeom>
            <a:noFill/>
          </p:spPr>
          <p:txBody>
            <a:bodyPr wrap="none" rtlCol="0">
              <a:spAutoFit/>
            </a:bodyPr>
            <a:lstStyle/>
            <a:p>
              <a:pPr algn="ctr"/>
              <a:r>
                <a:rPr lang="en-US" sz="2000" dirty="0">
                  <a:latin typeface="Arial" pitchFamily="34" charset="0"/>
                  <a:cs typeface="Arial" pitchFamily="34" charset="0"/>
                </a:rPr>
                <a:t>Exchange Models</a:t>
              </a:r>
            </a:p>
          </p:txBody>
        </p:sp>
      </p:grpSp>
      <p:grpSp>
        <p:nvGrpSpPr>
          <p:cNvPr id="10" name="Group 9">
            <a:extLst>
              <a:ext uri="{FF2B5EF4-FFF2-40B4-BE49-F238E27FC236}">
                <a16:creationId xmlns:a16="http://schemas.microsoft.com/office/drawing/2014/main" id="{104C7566-5086-B567-BA5D-452CB18A70A5}"/>
              </a:ext>
            </a:extLst>
          </p:cNvPr>
          <p:cNvGrpSpPr/>
          <p:nvPr/>
        </p:nvGrpSpPr>
        <p:grpSpPr>
          <a:xfrm>
            <a:off x="3100212" y="1161720"/>
            <a:ext cx="2638776" cy="2410154"/>
            <a:chOff x="942025" y="4186597"/>
            <a:chExt cx="2638776" cy="2410154"/>
          </a:xfrm>
        </p:grpSpPr>
        <p:grpSp>
          <p:nvGrpSpPr>
            <p:cNvPr id="6" name="Group 5">
              <a:extLst>
                <a:ext uri="{FF2B5EF4-FFF2-40B4-BE49-F238E27FC236}">
                  <a16:creationId xmlns:a16="http://schemas.microsoft.com/office/drawing/2014/main" id="{5B1B8C8D-5869-63BD-08DB-36552F21F0C4}"/>
                </a:ext>
              </a:extLst>
            </p:cNvPr>
            <p:cNvGrpSpPr/>
            <p:nvPr/>
          </p:nvGrpSpPr>
          <p:grpSpPr>
            <a:xfrm>
              <a:off x="942025" y="4724400"/>
              <a:ext cx="2638776" cy="1872351"/>
              <a:chOff x="942025" y="4724400"/>
              <a:chExt cx="2638776" cy="1872351"/>
            </a:xfrm>
          </p:grpSpPr>
          <p:pic>
            <p:nvPicPr>
              <p:cNvPr id="4" name="Picture 3">
                <a:extLst>
                  <a:ext uri="{FF2B5EF4-FFF2-40B4-BE49-F238E27FC236}">
                    <a16:creationId xmlns:a16="http://schemas.microsoft.com/office/drawing/2014/main" id="{2902D61F-19ED-4EF6-C16D-9F344F8AB44A}"/>
                  </a:ext>
                </a:extLst>
              </p:cNvPr>
              <p:cNvPicPr>
                <a:picLocks noChangeAspect="1"/>
              </p:cNvPicPr>
              <p:nvPr/>
            </p:nvPicPr>
            <p:blipFill>
              <a:blip r:embed="rId4"/>
              <a:stretch>
                <a:fillRect/>
              </a:stretch>
            </p:blipFill>
            <p:spPr>
              <a:xfrm>
                <a:off x="1066800" y="4724400"/>
                <a:ext cx="2514001" cy="807353"/>
              </a:xfrm>
              <a:prstGeom prst="rect">
                <a:avLst/>
              </a:prstGeom>
            </p:spPr>
          </p:pic>
          <p:pic>
            <p:nvPicPr>
              <p:cNvPr id="5" name="Picture 4">
                <a:extLst>
                  <a:ext uri="{FF2B5EF4-FFF2-40B4-BE49-F238E27FC236}">
                    <a16:creationId xmlns:a16="http://schemas.microsoft.com/office/drawing/2014/main" id="{1B00C7B7-C4F2-6FB4-C618-5045FF8AE510}"/>
                  </a:ext>
                </a:extLst>
              </p:cNvPr>
              <p:cNvPicPr>
                <a:picLocks noChangeAspect="1"/>
              </p:cNvPicPr>
              <p:nvPr/>
            </p:nvPicPr>
            <p:blipFill>
              <a:blip r:embed="rId5"/>
              <a:stretch>
                <a:fillRect/>
              </a:stretch>
            </p:blipFill>
            <p:spPr>
              <a:xfrm>
                <a:off x="942025" y="5606151"/>
                <a:ext cx="2613376" cy="990600"/>
              </a:xfrm>
              <a:prstGeom prst="rect">
                <a:avLst/>
              </a:prstGeom>
            </p:spPr>
          </p:pic>
        </p:grpSp>
        <p:sp>
          <p:nvSpPr>
            <p:cNvPr id="8" name="TextBox 7">
              <a:extLst>
                <a:ext uri="{FF2B5EF4-FFF2-40B4-BE49-F238E27FC236}">
                  <a16:creationId xmlns:a16="http://schemas.microsoft.com/office/drawing/2014/main" id="{9F809242-DF9E-1BC2-99E0-023F5E5BD97B}"/>
                </a:ext>
              </a:extLst>
            </p:cNvPr>
            <p:cNvSpPr txBox="1"/>
            <p:nvPr/>
          </p:nvSpPr>
          <p:spPr>
            <a:xfrm>
              <a:off x="1538838" y="4186597"/>
              <a:ext cx="1495922" cy="400110"/>
            </a:xfrm>
            <a:prstGeom prst="rect">
              <a:avLst/>
            </a:prstGeom>
            <a:noFill/>
          </p:spPr>
          <p:txBody>
            <a:bodyPr wrap="none" rtlCol="0">
              <a:spAutoFit/>
            </a:bodyPr>
            <a:lstStyle/>
            <a:p>
              <a:pPr algn="ctr"/>
              <a:r>
                <a:rPr lang="en-US" sz="2000" dirty="0">
                  <a:latin typeface="Arial" pitchFamily="34" charset="0"/>
                  <a:cs typeface="Arial" pitchFamily="34" charset="0"/>
                </a:rPr>
                <a:t>Co-execute</a:t>
              </a:r>
            </a:p>
          </p:txBody>
        </p:sp>
      </p:grpSp>
      <p:grpSp>
        <p:nvGrpSpPr>
          <p:cNvPr id="14" name="Group 13">
            <a:extLst>
              <a:ext uri="{FF2B5EF4-FFF2-40B4-BE49-F238E27FC236}">
                <a16:creationId xmlns:a16="http://schemas.microsoft.com/office/drawing/2014/main" id="{0BFA6493-41D3-D15B-7332-71CA2E4FE9B3}"/>
              </a:ext>
            </a:extLst>
          </p:cNvPr>
          <p:cNvGrpSpPr/>
          <p:nvPr/>
        </p:nvGrpSpPr>
        <p:grpSpPr>
          <a:xfrm>
            <a:off x="7448820" y="3890011"/>
            <a:ext cx="4044120" cy="2754721"/>
            <a:chOff x="6553200" y="3815528"/>
            <a:chExt cx="4044120" cy="2754721"/>
          </a:xfrm>
        </p:grpSpPr>
        <p:pic>
          <p:nvPicPr>
            <p:cNvPr id="12" name="Picture 4">
              <a:extLst>
                <a:ext uri="{FF2B5EF4-FFF2-40B4-BE49-F238E27FC236}">
                  <a16:creationId xmlns:a16="http://schemas.microsoft.com/office/drawing/2014/main" id="{49C782E6-D9AD-B681-2543-4435E886B1A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53200" y="4215638"/>
              <a:ext cx="4044120" cy="2354611"/>
            </a:xfrm>
            <a:prstGeom prst="rect">
              <a:avLst/>
            </a:prstGeom>
          </p:spPr>
        </p:pic>
        <p:sp>
          <p:nvSpPr>
            <p:cNvPr id="13" name="TextBox 12">
              <a:extLst>
                <a:ext uri="{FF2B5EF4-FFF2-40B4-BE49-F238E27FC236}">
                  <a16:creationId xmlns:a16="http://schemas.microsoft.com/office/drawing/2014/main" id="{B52D3FEA-FF87-B40C-D322-6588B007D5B0}"/>
                </a:ext>
              </a:extLst>
            </p:cNvPr>
            <p:cNvSpPr txBox="1"/>
            <p:nvPr/>
          </p:nvSpPr>
          <p:spPr>
            <a:xfrm>
              <a:off x="6609016" y="3815528"/>
              <a:ext cx="3932487" cy="400110"/>
            </a:xfrm>
            <a:prstGeom prst="rect">
              <a:avLst/>
            </a:prstGeom>
            <a:noFill/>
          </p:spPr>
          <p:txBody>
            <a:bodyPr wrap="none" rtlCol="0">
              <a:spAutoFit/>
            </a:bodyPr>
            <a:lstStyle/>
            <a:p>
              <a:pPr algn="ctr"/>
              <a:r>
                <a:rPr lang="en-US" sz="2000" dirty="0">
                  <a:latin typeface="Arial" pitchFamily="34" charset="0"/>
                  <a:cs typeface="Arial" pitchFamily="34" charset="0"/>
                </a:rPr>
                <a:t>Deploy to Embedded Processors</a:t>
              </a:r>
            </a:p>
          </p:txBody>
        </p:sp>
      </p:grpSp>
      <p:grpSp>
        <p:nvGrpSpPr>
          <p:cNvPr id="18" name="Group 17">
            <a:extLst>
              <a:ext uri="{FF2B5EF4-FFF2-40B4-BE49-F238E27FC236}">
                <a16:creationId xmlns:a16="http://schemas.microsoft.com/office/drawing/2014/main" id="{A4EF4677-5352-8AC7-2AB4-50ED4B254EE5}"/>
              </a:ext>
            </a:extLst>
          </p:cNvPr>
          <p:cNvGrpSpPr/>
          <p:nvPr/>
        </p:nvGrpSpPr>
        <p:grpSpPr>
          <a:xfrm>
            <a:off x="1905000" y="3962400"/>
            <a:ext cx="5029200" cy="1920017"/>
            <a:chOff x="5199474" y="1541130"/>
            <a:chExt cx="5029200" cy="1920017"/>
          </a:xfrm>
        </p:grpSpPr>
        <p:pic>
          <p:nvPicPr>
            <p:cNvPr id="16" name="Picture 15" descr="A diagram of a pressure system&#10;&#10;Description automatically generated">
              <a:extLst>
                <a:ext uri="{FF2B5EF4-FFF2-40B4-BE49-F238E27FC236}">
                  <a16:creationId xmlns:a16="http://schemas.microsoft.com/office/drawing/2014/main" id="{567E95CB-2D69-14F1-43DD-F5CF47A4D2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9474" y="2156770"/>
              <a:ext cx="5029200" cy="1304377"/>
            </a:xfrm>
            <a:prstGeom prst="rect">
              <a:avLst/>
            </a:prstGeom>
          </p:spPr>
        </p:pic>
        <p:sp>
          <p:nvSpPr>
            <p:cNvPr id="17" name="TextBox 16">
              <a:extLst>
                <a:ext uri="{FF2B5EF4-FFF2-40B4-BE49-F238E27FC236}">
                  <a16:creationId xmlns:a16="http://schemas.microsoft.com/office/drawing/2014/main" id="{F425B40F-B86C-6B5A-CD45-124D896BEA10}"/>
                </a:ext>
              </a:extLst>
            </p:cNvPr>
            <p:cNvSpPr txBox="1"/>
            <p:nvPr/>
          </p:nvSpPr>
          <p:spPr>
            <a:xfrm>
              <a:off x="6677444" y="1541130"/>
              <a:ext cx="2073260" cy="400110"/>
            </a:xfrm>
            <a:prstGeom prst="rect">
              <a:avLst/>
            </a:prstGeom>
            <a:noFill/>
          </p:spPr>
          <p:txBody>
            <a:bodyPr wrap="none" rtlCol="0">
              <a:spAutoFit/>
            </a:bodyPr>
            <a:lstStyle/>
            <a:p>
              <a:pPr algn="ctr"/>
              <a:r>
                <a:rPr lang="en-US" sz="2000" dirty="0">
                  <a:latin typeface="Arial" pitchFamily="34" charset="0"/>
                  <a:cs typeface="Arial" pitchFamily="34" charset="0"/>
                </a:rPr>
                <a:t>Engineering + AI</a:t>
              </a:r>
            </a:p>
          </p:txBody>
        </p:sp>
      </p:grpSp>
      <p:sp>
        <p:nvSpPr>
          <p:cNvPr id="19" name="TextBox 18">
            <a:extLst>
              <a:ext uri="{FF2B5EF4-FFF2-40B4-BE49-F238E27FC236}">
                <a16:creationId xmlns:a16="http://schemas.microsoft.com/office/drawing/2014/main" id="{9FDC2081-EBF0-9841-A880-AE487BAACC35}"/>
              </a:ext>
            </a:extLst>
          </p:cNvPr>
          <p:cNvSpPr txBox="1"/>
          <p:nvPr/>
        </p:nvSpPr>
        <p:spPr>
          <a:xfrm>
            <a:off x="76200" y="2499089"/>
            <a:ext cx="1554080" cy="400110"/>
          </a:xfrm>
          <a:prstGeom prst="rect">
            <a:avLst/>
          </a:prstGeom>
          <a:noFill/>
        </p:spPr>
        <p:txBody>
          <a:bodyPr wrap="none" rtlCol="0">
            <a:spAutoFit/>
          </a:bodyPr>
          <a:lstStyle/>
          <a:p>
            <a:r>
              <a:rPr lang="en-US" sz="2000" dirty="0">
                <a:latin typeface="Arial" pitchFamily="34" charset="0"/>
                <a:cs typeface="Arial" pitchFamily="34" charset="0"/>
              </a:rPr>
              <a:t>Techniques:</a:t>
            </a:r>
          </a:p>
        </p:txBody>
      </p:sp>
      <p:sp>
        <p:nvSpPr>
          <p:cNvPr id="20" name="TextBox 19">
            <a:extLst>
              <a:ext uri="{FF2B5EF4-FFF2-40B4-BE49-F238E27FC236}">
                <a16:creationId xmlns:a16="http://schemas.microsoft.com/office/drawing/2014/main" id="{3E8721DA-9454-EA66-938D-1DD33E7AA3F4}"/>
              </a:ext>
            </a:extLst>
          </p:cNvPr>
          <p:cNvSpPr txBox="1"/>
          <p:nvPr/>
        </p:nvSpPr>
        <p:spPr>
          <a:xfrm>
            <a:off x="76200" y="5030173"/>
            <a:ext cx="1640193" cy="400110"/>
          </a:xfrm>
          <a:prstGeom prst="rect">
            <a:avLst/>
          </a:prstGeom>
          <a:noFill/>
        </p:spPr>
        <p:txBody>
          <a:bodyPr wrap="none" rtlCol="0">
            <a:spAutoFit/>
          </a:bodyPr>
          <a:lstStyle/>
          <a:p>
            <a:r>
              <a:rPr lang="en-US" sz="2000" dirty="0">
                <a:latin typeface="Arial" pitchFamily="34" charset="0"/>
                <a:cs typeface="Arial" pitchFamily="34" charset="0"/>
              </a:rPr>
              <a:t>Applications:</a:t>
            </a:r>
          </a:p>
        </p:txBody>
      </p:sp>
      <p:sp>
        <p:nvSpPr>
          <p:cNvPr id="21" name="Rectangle 20">
            <a:extLst>
              <a:ext uri="{FF2B5EF4-FFF2-40B4-BE49-F238E27FC236}">
                <a16:creationId xmlns:a16="http://schemas.microsoft.com/office/drawing/2014/main" id="{04DA3870-DCEB-A7FC-6FF2-455B0706064B}"/>
              </a:ext>
            </a:extLst>
          </p:cNvPr>
          <p:cNvSpPr/>
          <p:nvPr/>
        </p:nvSpPr>
        <p:spPr>
          <a:xfrm>
            <a:off x="114300" y="3746870"/>
            <a:ext cx="11963400" cy="536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2" name="Arrow: Left 21">
            <a:extLst>
              <a:ext uri="{FF2B5EF4-FFF2-40B4-BE49-F238E27FC236}">
                <a16:creationId xmlns:a16="http://schemas.microsoft.com/office/drawing/2014/main" id="{509E1AD4-C520-630C-07E2-C6758EB4F7D2}"/>
              </a:ext>
            </a:extLst>
          </p:cNvPr>
          <p:cNvSpPr/>
          <p:nvPr/>
        </p:nvSpPr>
        <p:spPr>
          <a:xfrm rot="2235908">
            <a:off x="4710595" y="5351236"/>
            <a:ext cx="595983" cy="360917"/>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71139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6DD26-8D45-493F-597E-04F862296463}"/>
              </a:ext>
            </a:extLst>
          </p:cNvPr>
          <p:cNvSpPr>
            <a:spLocks noGrp="1"/>
          </p:cNvSpPr>
          <p:nvPr>
            <p:ph type="title"/>
          </p:nvPr>
        </p:nvSpPr>
        <p:spPr/>
        <p:txBody>
          <a:bodyPr/>
          <a:lstStyle/>
          <a:p>
            <a:r>
              <a:rPr lang="en-US" dirty="0"/>
              <a:t>Use MATLAB in VS Code</a:t>
            </a:r>
          </a:p>
        </p:txBody>
      </p:sp>
      <p:sp>
        <p:nvSpPr>
          <p:cNvPr id="3" name="Content Placeholder 2">
            <a:extLst>
              <a:ext uri="{FF2B5EF4-FFF2-40B4-BE49-F238E27FC236}">
                <a16:creationId xmlns:a16="http://schemas.microsoft.com/office/drawing/2014/main" id="{900BA143-3843-21F0-416C-836A0F299126}"/>
              </a:ext>
            </a:extLst>
          </p:cNvPr>
          <p:cNvSpPr>
            <a:spLocks noGrp="1"/>
          </p:cNvSpPr>
          <p:nvPr>
            <p:ph idx="1"/>
          </p:nvPr>
        </p:nvSpPr>
        <p:spPr>
          <a:xfrm>
            <a:off x="609602" y="1600199"/>
            <a:ext cx="5105398" cy="4264640"/>
          </a:xfrm>
        </p:spPr>
        <p:txBody>
          <a:bodyPr/>
          <a:lstStyle/>
          <a:p>
            <a:r>
              <a:rPr lang="en-US" dirty="0"/>
              <a:t>Find </a:t>
            </a:r>
            <a:r>
              <a:rPr lang="en-US" dirty="0">
                <a:hlinkClick r:id="rId3"/>
              </a:rPr>
              <a:t>MATLAB extension for VS Code</a:t>
            </a:r>
            <a:r>
              <a:rPr lang="en-US" dirty="0"/>
              <a:t> on VS Marketplace</a:t>
            </a:r>
          </a:p>
          <a:p>
            <a:endParaRPr lang="en-US" dirty="0"/>
          </a:p>
          <a:p>
            <a:r>
              <a:rPr lang="en-US" dirty="0"/>
              <a:t>Without MATLAB installation</a:t>
            </a:r>
          </a:p>
          <a:p>
            <a:pPr lvl="1"/>
            <a:r>
              <a:rPr lang="en-US" dirty="0"/>
              <a:t>Basic editor features - syntax highlighting, code folding, etc.</a:t>
            </a:r>
          </a:p>
          <a:p>
            <a:endParaRPr lang="en-US" dirty="0"/>
          </a:p>
          <a:p>
            <a:r>
              <a:rPr lang="en-US" dirty="0"/>
              <a:t>With MATLAB installation</a:t>
            </a:r>
          </a:p>
          <a:p>
            <a:pPr lvl="1"/>
            <a:r>
              <a:rPr lang="en-US" dirty="0"/>
              <a:t>Advanced editor features - code analyzer, autocomplete, etc.</a:t>
            </a:r>
          </a:p>
          <a:p>
            <a:pPr lvl="1"/>
            <a:r>
              <a:rPr lang="en-US" dirty="0"/>
              <a:t>Code execution, Debugging</a:t>
            </a:r>
          </a:p>
        </p:txBody>
      </p:sp>
      <p:sp>
        <p:nvSpPr>
          <p:cNvPr id="5" name="TextBox 4">
            <a:extLst>
              <a:ext uri="{FF2B5EF4-FFF2-40B4-BE49-F238E27FC236}">
                <a16:creationId xmlns:a16="http://schemas.microsoft.com/office/drawing/2014/main" id="{8AC49979-1AA5-8D6A-6540-45410C6E8ADD}"/>
              </a:ext>
            </a:extLst>
          </p:cNvPr>
          <p:cNvSpPr txBox="1"/>
          <p:nvPr/>
        </p:nvSpPr>
        <p:spPr>
          <a:xfrm>
            <a:off x="0" y="6158636"/>
            <a:ext cx="8145380" cy="646331"/>
          </a:xfrm>
          <a:prstGeom prst="rect">
            <a:avLst/>
          </a:prstGeom>
          <a:noFill/>
        </p:spPr>
        <p:txBody>
          <a:bodyPr wrap="square" rtlCol="0">
            <a:spAutoFit/>
          </a:bodyPr>
          <a:lstStyle/>
          <a:p>
            <a:r>
              <a:rPr lang="en-US" sz="1200" dirty="0">
                <a:latin typeface="Arial" pitchFamily="34" charset="0"/>
                <a:cs typeface="Arial" pitchFamily="34" charset="0"/>
              </a:rPr>
              <a:t>Get started: </a:t>
            </a:r>
          </a:p>
          <a:p>
            <a:r>
              <a:rPr lang="en-US" sz="1200" dirty="0">
                <a:latin typeface="Arial" pitchFamily="34" charset="0"/>
                <a:cs typeface="Arial" pitchFamily="34" charset="0"/>
                <a:hlinkClick r:id="rId4"/>
              </a:rPr>
              <a:t>https://www.youtube.com/watch?v=kYTBAr9LlGg</a:t>
            </a:r>
            <a:endParaRPr lang="en-US" sz="1200" dirty="0">
              <a:latin typeface="Arial" pitchFamily="34" charset="0"/>
              <a:cs typeface="Arial" pitchFamily="34" charset="0"/>
            </a:endParaRPr>
          </a:p>
          <a:p>
            <a:r>
              <a:rPr lang="en-US" sz="1200" dirty="0">
                <a:latin typeface="Arial" pitchFamily="34" charset="0"/>
                <a:cs typeface="Arial" pitchFamily="34" charset="0"/>
                <a:hlinkClick r:id="rId5"/>
              </a:rPr>
              <a:t>https://blogs.MathWorks.com/MATLAB/2023/04/26/do-you-use-visual-studio-code-MATLAB-is-now-there-too/</a:t>
            </a:r>
            <a:endParaRPr lang="en-US" sz="1200" i="1" dirty="0">
              <a:latin typeface="Arial" pitchFamily="34" charset="0"/>
              <a:cs typeface="Arial" pitchFamily="34" charset="0"/>
            </a:endParaRPr>
          </a:p>
        </p:txBody>
      </p:sp>
      <p:pic>
        <p:nvPicPr>
          <p:cNvPr id="4" name="Picture 3" descr="A screenshot of a computer&#10;&#10;Description automatically generated">
            <a:extLst>
              <a:ext uri="{FF2B5EF4-FFF2-40B4-BE49-F238E27FC236}">
                <a16:creationId xmlns:a16="http://schemas.microsoft.com/office/drawing/2014/main" id="{32302F33-476A-354C-FE95-3C112D15A7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3800" y="2357153"/>
            <a:ext cx="10748654" cy="2750731"/>
          </a:xfrm>
          <a:prstGeom prst="rect">
            <a:avLst/>
          </a:prstGeom>
        </p:spPr>
      </p:pic>
    </p:spTree>
    <p:extLst>
      <p:ext uri="{BB962C8B-B14F-4D97-AF65-F5344CB8AC3E}">
        <p14:creationId xmlns:p14="http://schemas.microsoft.com/office/powerpoint/2010/main" val="3018299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D296-2849-C78C-DE97-ABD69220268E}"/>
              </a:ext>
            </a:extLst>
          </p:cNvPr>
          <p:cNvSpPr>
            <a:spLocks noGrp="1"/>
          </p:cNvSpPr>
          <p:nvPr>
            <p:ph type="title"/>
          </p:nvPr>
        </p:nvSpPr>
        <p:spPr/>
        <p:txBody>
          <a:bodyPr/>
          <a:lstStyle/>
          <a:p>
            <a:r>
              <a:rPr lang="en-US" dirty="0"/>
              <a:t>Directly open GitHub and File Exchange repos in MATLAB Online</a:t>
            </a:r>
          </a:p>
        </p:txBody>
      </p:sp>
      <p:pic>
        <p:nvPicPr>
          <p:cNvPr id="4" name="Picture 3" descr="A screenshot of a computer&#10;&#10;Description automatically generated">
            <a:extLst>
              <a:ext uri="{FF2B5EF4-FFF2-40B4-BE49-F238E27FC236}">
                <a16:creationId xmlns:a16="http://schemas.microsoft.com/office/drawing/2014/main" id="{EF7E53F1-B250-765A-9C80-B72F55C0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472" y="1274693"/>
            <a:ext cx="7482528" cy="4988352"/>
          </a:xfrm>
          <a:prstGeom prst="rect">
            <a:avLst/>
          </a:prstGeom>
        </p:spPr>
      </p:pic>
      <p:sp>
        <p:nvSpPr>
          <p:cNvPr id="5" name="Content Placeholder 2">
            <a:extLst>
              <a:ext uri="{FF2B5EF4-FFF2-40B4-BE49-F238E27FC236}">
                <a16:creationId xmlns:a16="http://schemas.microsoft.com/office/drawing/2014/main" id="{37AB7173-B5EB-E208-F4C2-B8AED5B245D4}"/>
              </a:ext>
            </a:extLst>
          </p:cNvPr>
          <p:cNvSpPr txBox="1">
            <a:spLocks/>
          </p:cNvSpPr>
          <p:nvPr/>
        </p:nvSpPr>
        <p:spPr>
          <a:xfrm>
            <a:off x="609602" y="1765227"/>
            <a:ext cx="4038598" cy="4988353"/>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000" dirty="0"/>
              <a:t>Add button to any GitHub repo</a:t>
            </a:r>
          </a:p>
          <a:p>
            <a:endParaRPr lang="en-US" sz="2000" dirty="0"/>
          </a:p>
          <a:p>
            <a:r>
              <a:rPr lang="en-US" sz="2000" dirty="0"/>
              <a:t>Opens in MATLAB Online</a:t>
            </a:r>
          </a:p>
          <a:p>
            <a:pPr lvl="1"/>
            <a:r>
              <a:rPr lang="en-US" sz="1600" dirty="0"/>
              <a:t>Runs in-browser</a:t>
            </a:r>
          </a:p>
          <a:p>
            <a:pPr lvl="1"/>
            <a:r>
              <a:rPr lang="en-US" sz="1600" dirty="0"/>
              <a:t>MATLAB Online Basic for unlicensed users</a:t>
            </a:r>
          </a:p>
          <a:p>
            <a:pPr lvl="1"/>
            <a:r>
              <a:rPr lang="en-US" sz="1600" dirty="0"/>
              <a:t>Open in Focus Mode</a:t>
            </a:r>
          </a:p>
          <a:p>
            <a:endParaRPr lang="en-US" sz="2000" dirty="0"/>
          </a:p>
          <a:p>
            <a:r>
              <a:rPr lang="en-US" sz="2000" dirty="0"/>
              <a:t>Great for collaboration</a:t>
            </a:r>
          </a:p>
          <a:p>
            <a:pPr lvl="1"/>
            <a:r>
              <a:rPr lang="en-US" sz="1600" dirty="0"/>
              <a:t>Open science</a:t>
            </a:r>
          </a:p>
          <a:p>
            <a:pPr lvl="1"/>
            <a:r>
              <a:rPr lang="en-US" sz="1600" dirty="0"/>
              <a:t>Reproducible research</a:t>
            </a:r>
          </a:p>
          <a:p>
            <a:pPr lvl="1"/>
            <a:r>
              <a:rPr lang="en-US" sz="1600" dirty="0"/>
              <a:t>Community toolbox building</a:t>
            </a:r>
          </a:p>
        </p:txBody>
      </p:sp>
    </p:spTree>
    <p:extLst>
      <p:ext uri="{BB962C8B-B14F-4D97-AF65-F5344CB8AC3E}">
        <p14:creationId xmlns:p14="http://schemas.microsoft.com/office/powerpoint/2010/main" val="98753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0868-0D42-9D2F-348B-7D2818C4D89A}"/>
            </a:ext>
          </a:extLst>
        </p:cNvPr>
        <p:cNvGrpSpPr/>
        <p:nvPr/>
      </p:nvGrpSpPr>
      <p:grpSpPr>
        <a:xfrm>
          <a:off x="0" y="0"/>
          <a:ext cx="0" cy="0"/>
          <a:chOff x="0" y="0"/>
          <a:chExt cx="0" cy="0"/>
        </a:xfrm>
      </p:grpSpPr>
      <p:sp>
        <p:nvSpPr>
          <p:cNvPr id="4" name="Rounded Rectangle 9">
            <a:extLst>
              <a:ext uri="{FF2B5EF4-FFF2-40B4-BE49-F238E27FC236}">
                <a16:creationId xmlns:a16="http://schemas.microsoft.com/office/drawing/2014/main" id="{6177DB41-2515-6882-72D3-6B451877C0E2}"/>
              </a:ext>
            </a:extLst>
          </p:cNvPr>
          <p:cNvSpPr/>
          <p:nvPr/>
        </p:nvSpPr>
        <p:spPr>
          <a:xfrm>
            <a:off x="4318153" y="2112967"/>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5" name="Rounded Rectangle 10">
            <a:extLst>
              <a:ext uri="{FF2B5EF4-FFF2-40B4-BE49-F238E27FC236}">
                <a16:creationId xmlns:a16="http://schemas.microsoft.com/office/drawing/2014/main" id="{32587CBC-ACD9-9316-B83F-FEE392A715EE}"/>
              </a:ext>
            </a:extLst>
          </p:cNvPr>
          <p:cNvSpPr/>
          <p:nvPr/>
        </p:nvSpPr>
        <p:spPr>
          <a:xfrm>
            <a:off x="8302395" y="2057400"/>
            <a:ext cx="3578365" cy="3554933"/>
          </a:xfrm>
          <a:prstGeom prst="roundRect">
            <a:avLst/>
          </a:prstGeom>
          <a:solidFill>
            <a:schemeClr val="bg1"/>
          </a:solidFill>
          <a:ln>
            <a:solidFill>
              <a:schemeClr val="tx2"/>
            </a:solid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6" name="TextBox 5">
            <a:extLst>
              <a:ext uri="{FF2B5EF4-FFF2-40B4-BE49-F238E27FC236}">
                <a16:creationId xmlns:a16="http://schemas.microsoft.com/office/drawing/2014/main" id="{4035F05C-8F76-252C-783B-30F03850937B}"/>
              </a:ext>
            </a:extLst>
          </p:cNvPr>
          <p:cNvSpPr txBox="1"/>
          <p:nvPr/>
        </p:nvSpPr>
        <p:spPr>
          <a:xfrm>
            <a:off x="8299110" y="473028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MATLAB MOBILE, MORE EXAMPLES </a:t>
            </a:r>
            <a:endPar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endParaRPr>
          </a:p>
        </p:txBody>
      </p:sp>
      <p:sp>
        <p:nvSpPr>
          <p:cNvPr id="7" name="TextBox 6">
            <a:extLst>
              <a:ext uri="{FF2B5EF4-FFF2-40B4-BE49-F238E27FC236}">
                <a16:creationId xmlns:a16="http://schemas.microsoft.com/office/drawing/2014/main" id="{CF67555F-4D67-1B36-7937-063B3BEB16ED}"/>
              </a:ext>
            </a:extLst>
          </p:cNvPr>
          <p:cNvSpPr txBox="1"/>
          <p:nvPr/>
        </p:nvSpPr>
        <p:spPr>
          <a:xfrm>
            <a:off x="4289042" y="4662070"/>
            <a:ext cx="358596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OPEN SOURCE INTEGRATION, SOURCE CONTROL</a:t>
            </a:r>
          </a:p>
        </p:txBody>
      </p:sp>
      <p:sp>
        <p:nvSpPr>
          <p:cNvPr id="9" name="Title 1">
            <a:extLst>
              <a:ext uri="{FF2B5EF4-FFF2-40B4-BE49-F238E27FC236}">
                <a16:creationId xmlns:a16="http://schemas.microsoft.com/office/drawing/2014/main" id="{4D10B9E7-9B41-A170-EF79-264BF3C63BC4}"/>
              </a:ext>
            </a:extLst>
          </p:cNvPr>
          <p:cNvSpPr>
            <a:spLocks noGrp="1"/>
          </p:cNvSpPr>
          <p:nvPr>
            <p:ph type="title"/>
          </p:nvPr>
        </p:nvSpPr>
        <p:spPr/>
        <p:txBody>
          <a:bodyPr/>
          <a:lstStyle/>
          <a:p>
            <a:r>
              <a:rPr lang="en-US" sz="3000" b="1" dirty="0">
                <a:latin typeface="Arial" panose="020B0604020202020204" pitchFamily="34" charset="0"/>
              </a:rPr>
              <a:t>Agenda</a:t>
            </a:r>
          </a:p>
        </p:txBody>
      </p:sp>
      <p:grpSp>
        <p:nvGrpSpPr>
          <p:cNvPr id="2" name="Group 1">
            <a:extLst>
              <a:ext uri="{FF2B5EF4-FFF2-40B4-BE49-F238E27FC236}">
                <a16:creationId xmlns:a16="http://schemas.microsoft.com/office/drawing/2014/main" id="{A82F1453-95C2-4408-F577-49AE0DAC9785}"/>
              </a:ext>
            </a:extLst>
          </p:cNvPr>
          <p:cNvGrpSpPr/>
          <p:nvPr/>
        </p:nvGrpSpPr>
        <p:grpSpPr>
          <a:xfrm>
            <a:off x="275689" y="2057400"/>
            <a:ext cx="3607476" cy="3554933"/>
            <a:chOff x="275689" y="2057400"/>
            <a:chExt cx="3607476" cy="3554933"/>
          </a:xfrm>
        </p:grpSpPr>
        <p:sp>
          <p:nvSpPr>
            <p:cNvPr id="10" name="Rounded Rectangle 9">
              <a:extLst>
                <a:ext uri="{FF2B5EF4-FFF2-40B4-BE49-F238E27FC236}">
                  <a16:creationId xmlns:a16="http://schemas.microsoft.com/office/drawing/2014/main" id="{A8015235-DD71-71BF-C30D-53BC5776485D}"/>
                </a:ext>
              </a:extLst>
            </p:cNvPr>
            <p:cNvSpPr/>
            <p:nvPr/>
          </p:nvSpPr>
          <p:spPr>
            <a:xfrm>
              <a:off x="304800"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1" name="TextBox 10">
              <a:extLst>
                <a:ext uri="{FF2B5EF4-FFF2-40B4-BE49-F238E27FC236}">
                  <a16:creationId xmlns:a16="http://schemas.microsoft.com/office/drawing/2014/main" id="{CB8A3310-0F4E-5515-FB77-F9E3D452140C}"/>
                </a:ext>
              </a:extLst>
            </p:cNvPr>
            <p:cNvSpPr txBox="1"/>
            <p:nvPr/>
          </p:nvSpPr>
          <p:spPr>
            <a:xfrm>
              <a:off x="275689" y="460650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WITH MATLAB</a:t>
              </a: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 </a:t>
              </a:r>
            </a:p>
          </p:txBody>
        </p:sp>
        <p:grpSp>
          <p:nvGrpSpPr>
            <p:cNvPr id="16" name="Graphic 14" descr="Statistics outline">
              <a:extLst>
                <a:ext uri="{FF2B5EF4-FFF2-40B4-BE49-F238E27FC236}">
                  <a16:creationId xmlns:a16="http://schemas.microsoft.com/office/drawing/2014/main" id="{0B8CEA7D-A6F3-4D0A-D947-0E2E0E6BB338}"/>
                </a:ext>
              </a:extLst>
            </p:cNvPr>
            <p:cNvGrpSpPr/>
            <p:nvPr/>
          </p:nvGrpSpPr>
          <p:grpSpPr>
            <a:xfrm>
              <a:off x="1336004" y="2724234"/>
              <a:ext cx="1516602" cy="1517250"/>
              <a:chOff x="1336004" y="2724234"/>
              <a:chExt cx="1516602" cy="1517250"/>
            </a:xfrm>
            <a:solidFill>
              <a:schemeClr val="accent2"/>
            </a:solidFill>
          </p:grpSpPr>
          <p:sp>
            <p:nvSpPr>
              <p:cNvPr id="17" name="Freeform: Shape 16">
                <a:extLst>
                  <a:ext uri="{FF2B5EF4-FFF2-40B4-BE49-F238E27FC236}">
                    <a16:creationId xmlns:a16="http://schemas.microsoft.com/office/drawing/2014/main" id="{4705D9B1-6EF6-E72D-C8F1-E511D154350B}"/>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18" name="Freeform: Shape 17">
                <a:extLst>
                  <a:ext uri="{FF2B5EF4-FFF2-40B4-BE49-F238E27FC236}">
                    <a16:creationId xmlns:a16="http://schemas.microsoft.com/office/drawing/2014/main" id="{9CD2F691-C16D-38C0-640C-AD7F6BFAA446}"/>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grpSp>
      <p:pic>
        <p:nvPicPr>
          <p:cNvPr id="8" name="Graphic 7" descr="Stars with solid fill">
            <a:extLst>
              <a:ext uri="{FF2B5EF4-FFF2-40B4-BE49-F238E27FC236}">
                <a16:creationId xmlns:a16="http://schemas.microsoft.com/office/drawing/2014/main" id="{FDD91B1F-BBB2-E53E-888F-61EC0385AB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1996" y="2827231"/>
            <a:ext cx="1524000" cy="1524000"/>
          </a:xfrm>
          <a:prstGeom prst="rect">
            <a:avLst/>
          </a:prstGeom>
        </p:spPr>
      </p:pic>
      <p:grpSp>
        <p:nvGrpSpPr>
          <p:cNvPr id="30" name="Group 29">
            <a:extLst>
              <a:ext uri="{FF2B5EF4-FFF2-40B4-BE49-F238E27FC236}">
                <a16:creationId xmlns:a16="http://schemas.microsoft.com/office/drawing/2014/main" id="{B2F4FF0A-D249-2DBE-1258-1E344F3EE897}"/>
              </a:ext>
            </a:extLst>
          </p:cNvPr>
          <p:cNvGrpSpPr/>
          <p:nvPr/>
        </p:nvGrpSpPr>
        <p:grpSpPr>
          <a:xfrm>
            <a:off x="5449825" y="3042540"/>
            <a:ext cx="1315020" cy="1093381"/>
            <a:chOff x="5651719" y="3185425"/>
            <a:chExt cx="1315020" cy="1093381"/>
          </a:xfrm>
        </p:grpSpPr>
        <p:sp>
          <p:nvSpPr>
            <p:cNvPr id="13" name="Oval 12">
              <a:extLst>
                <a:ext uri="{FF2B5EF4-FFF2-40B4-BE49-F238E27FC236}">
                  <a16:creationId xmlns:a16="http://schemas.microsoft.com/office/drawing/2014/main" id="{9723BBFC-8720-77B1-23A5-7BD2FCDFC1FC}"/>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4" name="Oval 13">
              <a:extLst>
                <a:ext uri="{FF2B5EF4-FFF2-40B4-BE49-F238E27FC236}">
                  <a16:creationId xmlns:a16="http://schemas.microsoft.com/office/drawing/2014/main" id="{0067758C-1E57-DD1C-94F6-017AA3CE976C}"/>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9" name="Oval 18">
              <a:extLst>
                <a:ext uri="{FF2B5EF4-FFF2-40B4-BE49-F238E27FC236}">
                  <a16:creationId xmlns:a16="http://schemas.microsoft.com/office/drawing/2014/main" id="{8E9A087E-0BD5-A0F1-11B1-9098282C3999}"/>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E331105E-70B4-64F8-2B32-B64C2B77AA4A}"/>
                </a:ext>
              </a:extLst>
            </p:cNvPr>
            <p:cNvCxnSpPr>
              <a:stCxn id="19" idx="1"/>
              <a:endCxn id="13"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B6369AE1-E561-B119-E185-6A91A43EE9B8}"/>
                </a:ext>
              </a:extLst>
            </p:cNvPr>
            <p:cNvCxnSpPr>
              <a:stCxn id="19" idx="7"/>
              <a:endCxn id="14"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88315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68B01-18B2-1937-2BC5-DED60134C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B3A44-185A-FE37-9ADA-B35BFC30E525}"/>
              </a:ext>
            </a:extLst>
          </p:cNvPr>
          <p:cNvSpPr>
            <a:spLocks noGrp="1"/>
          </p:cNvSpPr>
          <p:nvPr>
            <p:ph type="title"/>
          </p:nvPr>
        </p:nvSpPr>
        <p:spPr/>
        <p:txBody>
          <a:bodyPr/>
          <a:lstStyle/>
          <a:p>
            <a:pPr algn="ctr"/>
            <a:r>
              <a:rPr lang="en-US" dirty="0"/>
              <a:t>Model Deployment</a:t>
            </a:r>
          </a:p>
        </p:txBody>
      </p:sp>
      <p:pic>
        <p:nvPicPr>
          <p:cNvPr id="4" name="Graphic 3" descr="Robot Hand with solid fill">
            <a:extLst>
              <a:ext uri="{FF2B5EF4-FFF2-40B4-BE49-F238E27FC236}">
                <a16:creationId xmlns:a16="http://schemas.microsoft.com/office/drawing/2014/main" id="{E8A45C08-1541-510A-EF0E-FC4111D7C6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7200" y="2209800"/>
            <a:ext cx="2057400" cy="2057400"/>
          </a:xfrm>
          <a:prstGeom prst="rect">
            <a:avLst/>
          </a:prstGeom>
        </p:spPr>
      </p:pic>
      <p:pic>
        <p:nvPicPr>
          <p:cNvPr id="6" name="Graphic 5" descr="Computer with solid fill">
            <a:extLst>
              <a:ext uri="{FF2B5EF4-FFF2-40B4-BE49-F238E27FC236}">
                <a16:creationId xmlns:a16="http://schemas.microsoft.com/office/drawing/2014/main" id="{DE1BD1B0-7C51-099A-E701-692C99238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400" y="2209800"/>
            <a:ext cx="2057400" cy="2057400"/>
          </a:xfrm>
          <a:prstGeom prst="rect">
            <a:avLst/>
          </a:prstGeom>
        </p:spPr>
      </p:pic>
      <p:pic>
        <p:nvPicPr>
          <p:cNvPr id="8" name="Graphic 7" descr="Processor with solid fill">
            <a:extLst>
              <a:ext uri="{FF2B5EF4-FFF2-40B4-BE49-F238E27FC236}">
                <a16:creationId xmlns:a16="http://schemas.microsoft.com/office/drawing/2014/main" id="{E9CE3493-CD49-DBD7-928C-04D802A22C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7300" y="2175261"/>
            <a:ext cx="2057400" cy="2057400"/>
          </a:xfrm>
          <a:prstGeom prst="rect">
            <a:avLst/>
          </a:prstGeom>
        </p:spPr>
      </p:pic>
    </p:spTree>
    <p:extLst>
      <p:ext uri="{BB962C8B-B14F-4D97-AF65-F5344CB8AC3E}">
        <p14:creationId xmlns:p14="http://schemas.microsoft.com/office/powerpoint/2010/main" val="3653185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92BD-27D1-19DE-897C-E24A6A8DAD93}"/>
              </a:ext>
            </a:extLst>
          </p:cNvPr>
          <p:cNvSpPr>
            <a:spLocks noGrp="1"/>
          </p:cNvSpPr>
          <p:nvPr>
            <p:ph type="title"/>
          </p:nvPr>
        </p:nvSpPr>
        <p:spPr/>
        <p:txBody>
          <a:bodyPr/>
          <a:lstStyle/>
          <a:p>
            <a:r>
              <a:rPr lang="en-US" dirty="0"/>
              <a:t>MATLAB MOBILE</a:t>
            </a:r>
          </a:p>
        </p:txBody>
      </p:sp>
      <p:pic>
        <p:nvPicPr>
          <p:cNvPr id="1026" name="Picture 2">
            <a:extLst>
              <a:ext uri="{FF2B5EF4-FFF2-40B4-BE49-F238E27FC236}">
                <a16:creationId xmlns:a16="http://schemas.microsoft.com/office/drawing/2014/main" id="{9C7FE9FA-9277-A857-CEE9-12C255286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4892"/>
            <a:ext cx="6667500" cy="4095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28360E-6AA9-0C67-DC14-9C3D3391E2A8}"/>
              </a:ext>
            </a:extLst>
          </p:cNvPr>
          <p:cNvSpPr txBox="1"/>
          <p:nvPr/>
        </p:nvSpPr>
        <p:spPr>
          <a:xfrm>
            <a:off x="7467600" y="1166842"/>
            <a:ext cx="3276600" cy="4524315"/>
          </a:xfrm>
          <a:prstGeom prst="rect">
            <a:avLst/>
          </a:prstGeom>
          <a:noFill/>
        </p:spPr>
        <p:txBody>
          <a:bodyPr wrap="square" rtlCol="0">
            <a:spAutoFit/>
          </a:bodyPr>
          <a:lstStyle/>
          <a:p>
            <a:r>
              <a:rPr lang="en-US" sz="3200" dirty="0">
                <a:latin typeface="Arial" pitchFamily="34" charset="0"/>
                <a:cs typeface="Arial" pitchFamily="34" charset="0"/>
              </a:rPr>
              <a:t>Download </a:t>
            </a:r>
            <a:r>
              <a:rPr lang="en-US" sz="3200" b="1" dirty="0">
                <a:solidFill>
                  <a:schemeClr val="accent2"/>
                </a:solidFill>
                <a:latin typeface="Arial" pitchFamily="34" charset="0"/>
                <a:cs typeface="Arial" pitchFamily="34" charset="0"/>
              </a:rPr>
              <a:t>MATLAB Mobile </a:t>
            </a:r>
            <a:r>
              <a:rPr lang="en-US" sz="3200" dirty="0">
                <a:latin typeface="Arial" pitchFamily="34" charset="0"/>
                <a:cs typeface="Arial" pitchFamily="34" charset="0"/>
              </a:rPr>
              <a:t>from your app store to use MATLAB on the go and </a:t>
            </a:r>
            <a:r>
              <a:rPr lang="en-US" sz="3200" dirty="0">
                <a:solidFill>
                  <a:schemeClr val="accent2"/>
                </a:solidFill>
                <a:latin typeface="Arial" pitchFamily="34" charset="0"/>
                <a:cs typeface="Arial" pitchFamily="34" charset="0"/>
              </a:rPr>
              <a:t>connect directly</a:t>
            </a:r>
            <a:r>
              <a:rPr lang="en-US" sz="3200" dirty="0">
                <a:latin typeface="Arial" pitchFamily="34" charset="0"/>
                <a:cs typeface="Arial" pitchFamily="34" charset="0"/>
              </a:rPr>
              <a:t> to your mobile device’s sensors!</a:t>
            </a:r>
          </a:p>
        </p:txBody>
      </p:sp>
    </p:spTree>
    <p:extLst>
      <p:ext uri="{BB962C8B-B14F-4D97-AF65-F5344CB8AC3E}">
        <p14:creationId xmlns:p14="http://schemas.microsoft.com/office/powerpoint/2010/main" val="1340364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58251-DE24-B24E-3D2C-9F3B34ABE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B5F65-8035-6EE6-AA85-CF39F8D5E643}"/>
              </a:ext>
            </a:extLst>
          </p:cNvPr>
          <p:cNvSpPr>
            <a:spLocks noGrp="1"/>
          </p:cNvSpPr>
          <p:nvPr>
            <p:ph type="title"/>
          </p:nvPr>
        </p:nvSpPr>
        <p:spPr/>
        <p:txBody>
          <a:bodyPr/>
          <a:lstStyle/>
          <a:p>
            <a:r>
              <a:rPr lang="en-US" dirty="0"/>
              <a:t>MATLAB MOBILE</a:t>
            </a:r>
          </a:p>
        </p:txBody>
      </p:sp>
      <p:sp>
        <p:nvSpPr>
          <p:cNvPr id="3" name="TextBox 2">
            <a:extLst>
              <a:ext uri="{FF2B5EF4-FFF2-40B4-BE49-F238E27FC236}">
                <a16:creationId xmlns:a16="http://schemas.microsoft.com/office/drawing/2014/main" id="{178DD7C3-28F0-B81E-229B-AFA4B679CD6E}"/>
              </a:ext>
            </a:extLst>
          </p:cNvPr>
          <p:cNvSpPr txBox="1"/>
          <p:nvPr/>
        </p:nvSpPr>
        <p:spPr>
          <a:xfrm>
            <a:off x="7543800" y="2133600"/>
            <a:ext cx="3276600" cy="2062103"/>
          </a:xfrm>
          <a:prstGeom prst="rect">
            <a:avLst/>
          </a:prstGeom>
          <a:noFill/>
        </p:spPr>
        <p:txBody>
          <a:bodyPr wrap="square" rtlCol="0">
            <a:spAutoFit/>
          </a:bodyPr>
          <a:lstStyle/>
          <a:p>
            <a:r>
              <a:rPr lang="en-US" sz="3200" dirty="0">
                <a:latin typeface="Arial" pitchFamily="34" charset="0"/>
                <a:cs typeface="Arial" pitchFamily="34" charset="0"/>
              </a:rPr>
              <a:t>To use sensors, enable permissions for MATLAB Mobile.</a:t>
            </a:r>
          </a:p>
        </p:txBody>
      </p:sp>
      <p:pic>
        <p:nvPicPr>
          <p:cNvPr id="2050" name="Picture 2">
            <a:extLst>
              <a:ext uri="{FF2B5EF4-FFF2-40B4-BE49-F238E27FC236}">
                <a16:creationId xmlns:a16="http://schemas.microsoft.com/office/drawing/2014/main" id="{F01B836E-6B3E-002A-770A-2684211AD5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350" b="3347"/>
          <a:stretch/>
        </p:blipFill>
        <p:spPr bwMode="auto">
          <a:xfrm>
            <a:off x="381000" y="1600200"/>
            <a:ext cx="2140676" cy="4343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angle: Rounded Corners 4">
            <a:extLst>
              <a:ext uri="{FF2B5EF4-FFF2-40B4-BE49-F238E27FC236}">
                <a16:creationId xmlns:a16="http://schemas.microsoft.com/office/drawing/2014/main" id="{6A410B2C-7E02-1BF1-2FCC-221DDB0CF167}"/>
              </a:ext>
            </a:extLst>
          </p:cNvPr>
          <p:cNvSpPr/>
          <p:nvPr/>
        </p:nvSpPr>
        <p:spPr>
          <a:xfrm>
            <a:off x="381000" y="3164651"/>
            <a:ext cx="1295400" cy="3405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10" name="Group 9">
            <a:extLst>
              <a:ext uri="{FF2B5EF4-FFF2-40B4-BE49-F238E27FC236}">
                <a16:creationId xmlns:a16="http://schemas.microsoft.com/office/drawing/2014/main" id="{CB13768B-97C9-3D58-3CFE-F2CBC756393D}"/>
              </a:ext>
            </a:extLst>
          </p:cNvPr>
          <p:cNvGrpSpPr/>
          <p:nvPr/>
        </p:nvGrpSpPr>
        <p:grpSpPr>
          <a:xfrm>
            <a:off x="2590800" y="1577409"/>
            <a:ext cx="2293076" cy="4343401"/>
            <a:chOff x="2590800" y="1577409"/>
            <a:chExt cx="2293076" cy="4343401"/>
          </a:xfrm>
        </p:grpSpPr>
        <p:pic>
          <p:nvPicPr>
            <p:cNvPr id="2056" name="Picture 8">
              <a:extLst>
                <a:ext uri="{FF2B5EF4-FFF2-40B4-BE49-F238E27FC236}">
                  <a16:creationId xmlns:a16="http://schemas.microsoft.com/office/drawing/2014/main" id="{074228B8-5CDC-6417-E598-C4FD0825CA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50" b="3345"/>
            <a:stretch/>
          </p:blipFill>
          <p:spPr bwMode="auto">
            <a:xfrm>
              <a:off x="2743200" y="1577409"/>
              <a:ext cx="2140676" cy="43434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Rectangle: Rounded Corners 5">
              <a:extLst>
                <a:ext uri="{FF2B5EF4-FFF2-40B4-BE49-F238E27FC236}">
                  <a16:creationId xmlns:a16="http://schemas.microsoft.com/office/drawing/2014/main" id="{E36A693E-69EE-C44A-9824-C79FDFFBCBC8}"/>
                </a:ext>
              </a:extLst>
            </p:cNvPr>
            <p:cNvSpPr/>
            <p:nvPr/>
          </p:nvSpPr>
          <p:spPr>
            <a:xfrm>
              <a:off x="2590800" y="2971800"/>
              <a:ext cx="914400" cy="2198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ectangle: Rounded Corners 6">
              <a:extLst>
                <a:ext uri="{FF2B5EF4-FFF2-40B4-BE49-F238E27FC236}">
                  <a16:creationId xmlns:a16="http://schemas.microsoft.com/office/drawing/2014/main" id="{C2570276-9537-9CCF-4EB6-FA380A8EAA99}"/>
                </a:ext>
              </a:extLst>
            </p:cNvPr>
            <p:cNvSpPr/>
            <p:nvPr/>
          </p:nvSpPr>
          <p:spPr>
            <a:xfrm>
              <a:off x="3893276" y="4724400"/>
              <a:ext cx="914400" cy="2198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1" name="Group 10">
            <a:extLst>
              <a:ext uri="{FF2B5EF4-FFF2-40B4-BE49-F238E27FC236}">
                <a16:creationId xmlns:a16="http://schemas.microsoft.com/office/drawing/2014/main" id="{D33E9091-9E69-8B80-222D-916B75DE0ED3}"/>
              </a:ext>
            </a:extLst>
          </p:cNvPr>
          <p:cNvGrpSpPr/>
          <p:nvPr/>
        </p:nvGrpSpPr>
        <p:grpSpPr>
          <a:xfrm>
            <a:off x="5043350" y="1577409"/>
            <a:ext cx="2271850" cy="4343400"/>
            <a:chOff x="5043350" y="1577409"/>
            <a:chExt cx="2271850" cy="4343400"/>
          </a:xfrm>
        </p:grpSpPr>
        <p:pic>
          <p:nvPicPr>
            <p:cNvPr id="2052" name="Picture 4">
              <a:extLst>
                <a:ext uri="{FF2B5EF4-FFF2-40B4-BE49-F238E27FC236}">
                  <a16:creationId xmlns:a16="http://schemas.microsoft.com/office/drawing/2014/main" id="{7B3E07CB-A99F-D83D-F152-60494EE117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350" b="3347"/>
            <a:stretch/>
          </p:blipFill>
          <p:spPr bwMode="auto">
            <a:xfrm>
              <a:off x="5105400" y="1577409"/>
              <a:ext cx="2140676" cy="4343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Rectangle: Rounded Corners 8">
              <a:extLst>
                <a:ext uri="{FF2B5EF4-FFF2-40B4-BE49-F238E27FC236}">
                  <a16:creationId xmlns:a16="http://schemas.microsoft.com/office/drawing/2014/main" id="{68104159-691A-C2CC-C6A9-262D1A900F82}"/>
                </a:ext>
              </a:extLst>
            </p:cNvPr>
            <p:cNvSpPr/>
            <p:nvPr/>
          </p:nvSpPr>
          <p:spPr>
            <a:xfrm>
              <a:off x="5043350" y="2039525"/>
              <a:ext cx="2271850" cy="3405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Tree>
    <p:extLst>
      <p:ext uri="{BB962C8B-B14F-4D97-AF65-F5344CB8AC3E}">
        <p14:creationId xmlns:p14="http://schemas.microsoft.com/office/powerpoint/2010/main" val="244182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975D-0D0C-F99A-18F3-AF66ED3814C2}"/>
              </a:ext>
            </a:extLst>
          </p:cNvPr>
          <p:cNvSpPr>
            <a:spLocks noGrp="1"/>
          </p:cNvSpPr>
          <p:nvPr>
            <p:ph type="title"/>
          </p:nvPr>
        </p:nvSpPr>
        <p:spPr/>
        <p:txBody>
          <a:bodyPr/>
          <a:lstStyle/>
          <a:p>
            <a:r>
              <a:rPr lang="en-US" dirty="0" err="1"/>
              <a:t>ThingSpeak</a:t>
            </a:r>
            <a:r>
              <a:rPr lang="en-US" dirty="0"/>
              <a:t> and Internet of Things (IoT)</a:t>
            </a:r>
          </a:p>
        </p:txBody>
      </p:sp>
      <p:pic>
        <p:nvPicPr>
          <p:cNvPr id="4" name="Graphic 3">
            <a:extLst>
              <a:ext uri="{FF2B5EF4-FFF2-40B4-BE49-F238E27FC236}">
                <a16:creationId xmlns:a16="http://schemas.microsoft.com/office/drawing/2014/main" id="{D470DF13-BFC6-5950-4DC8-CD75939F64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2477" y="1447800"/>
            <a:ext cx="7943850" cy="4143375"/>
          </a:xfrm>
          <a:prstGeom prst="rect">
            <a:avLst/>
          </a:prstGeom>
        </p:spPr>
      </p:pic>
      <p:sp>
        <p:nvSpPr>
          <p:cNvPr id="5" name="TextBox 4">
            <a:extLst>
              <a:ext uri="{FF2B5EF4-FFF2-40B4-BE49-F238E27FC236}">
                <a16:creationId xmlns:a16="http://schemas.microsoft.com/office/drawing/2014/main" id="{FB09241D-E5E9-06E3-FB13-49BB1C542EF0}"/>
              </a:ext>
            </a:extLst>
          </p:cNvPr>
          <p:cNvSpPr txBox="1"/>
          <p:nvPr/>
        </p:nvSpPr>
        <p:spPr>
          <a:xfrm>
            <a:off x="4824851" y="5980038"/>
            <a:ext cx="2339102" cy="400110"/>
          </a:xfrm>
          <a:prstGeom prst="rect">
            <a:avLst/>
          </a:prstGeom>
          <a:noFill/>
        </p:spPr>
        <p:txBody>
          <a:bodyPr wrap="none" rtlCol="0">
            <a:spAutoFit/>
          </a:bodyPr>
          <a:lstStyle/>
          <a:p>
            <a:pPr algn="ctr"/>
            <a:r>
              <a:rPr lang="en-US" sz="2000" dirty="0">
                <a:solidFill>
                  <a:schemeClr val="accent2"/>
                </a:solidFill>
                <a:latin typeface="Aptos Mono" panose="020F0502020204030204" pitchFamily="49" charset="0"/>
                <a:cs typeface="Arial" pitchFamily="34" charset="0"/>
                <a:hlinkClick r:id="rId4">
                  <a:extLst>
                    <a:ext uri="{A12FA001-AC4F-418D-AE19-62706E023703}">
                      <ahyp:hlinkClr xmlns:ahyp="http://schemas.microsoft.com/office/drawing/2018/hyperlinkcolor" val="tx"/>
                    </a:ext>
                  </a:extLst>
                </a:hlinkClick>
              </a:rPr>
              <a:t>thingSpeakRead</a:t>
            </a:r>
            <a:endParaRPr lang="en-US" sz="2000" dirty="0">
              <a:solidFill>
                <a:schemeClr val="accent2"/>
              </a:solidFill>
              <a:latin typeface="Aptos Mono" panose="020F0502020204030204" pitchFamily="49" charset="0"/>
              <a:cs typeface="Arial" pitchFamily="34" charset="0"/>
            </a:endParaRPr>
          </a:p>
        </p:txBody>
      </p:sp>
    </p:spTree>
    <p:extLst>
      <p:ext uri="{BB962C8B-B14F-4D97-AF65-F5344CB8AC3E}">
        <p14:creationId xmlns:p14="http://schemas.microsoft.com/office/powerpoint/2010/main" val="318916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931A5A-535E-E656-43D3-75D96A789A20}"/>
              </a:ext>
            </a:extLst>
          </p:cNvPr>
          <p:cNvSpPr>
            <a:spLocks noGrp="1"/>
          </p:cNvSpPr>
          <p:nvPr>
            <p:ph type="title"/>
          </p:nvPr>
        </p:nvSpPr>
        <p:spPr/>
        <p:txBody>
          <a:bodyPr/>
          <a:lstStyle/>
          <a:p>
            <a:r>
              <a:rPr lang="en-US" dirty="0"/>
              <a:t>What is</a:t>
            </a:r>
            <a:br>
              <a:rPr lang="en-US" dirty="0"/>
            </a:br>
            <a:r>
              <a:rPr lang="en-US" dirty="0"/>
              <a:t>Artificial Intelligence</a:t>
            </a:r>
            <a:br>
              <a:rPr lang="en-US" dirty="0"/>
            </a:br>
            <a:r>
              <a:rPr lang="en-US" dirty="0"/>
              <a:t>in 2025?</a:t>
            </a:r>
          </a:p>
        </p:txBody>
      </p:sp>
    </p:spTree>
    <p:extLst>
      <p:ext uri="{BB962C8B-B14F-4D97-AF65-F5344CB8AC3E}">
        <p14:creationId xmlns:p14="http://schemas.microsoft.com/office/powerpoint/2010/main" val="3698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FCEFE-CCD7-189C-9F54-CFA2917874FF}"/>
              </a:ext>
            </a:extLst>
          </p:cNvPr>
          <p:cNvSpPr>
            <a:spLocks noGrp="1"/>
          </p:cNvSpPr>
          <p:nvPr>
            <p:ph type="title"/>
          </p:nvPr>
        </p:nvSpPr>
        <p:spPr/>
        <p:txBody>
          <a:bodyPr/>
          <a:lstStyle/>
          <a:p>
            <a:r>
              <a:rPr lang="en-US" dirty="0"/>
              <a:t>Analyze Open Precipitation</a:t>
            </a:r>
          </a:p>
        </p:txBody>
      </p:sp>
      <p:pic>
        <p:nvPicPr>
          <p:cNvPr id="5" name="Picture 4">
            <a:extLst>
              <a:ext uri="{FF2B5EF4-FFF2-40B4-BE49-F238E27FC236}">
                <a16:creationId xmlns:a16="http://schemas.microsoft.com/office/drawing/2014/main" id="{CF158D3E-CB23-BB27-FFA2-548A8D7121B7}"/>
              </a:ext>
            </a:extLst>
          </p:cNvPr>
          <p:cNvPicPr>
            <a:picLocks noChangeAspect="1"/>
          </p:cNvPicPr>
          <p:nvPr/>
        </p:nvPicPr>
        <p:blipFill>
          <a:blip r:embed="rId2"/>
          <a:stretch>
            <a:fillRect/>
          </a:stretch>
        </p:blipFill>
        <p:spPr>
          <a:xfrm>
            <a:off x="1143000" y="1135516"/>
            <a:ext cx="9906000" cy="5722484"/>
          </a:xfrm>
          <a:prstGeom prst="rect">
            <a:avLst/>
          </a:prstGeom>
        </p:spPr>
      </p:pic>
    </p:spTree>
    <p:extLst>
      <p:ext uri="{BB962C8B-B14F-4D97-AF65-F5344CB8AC3E}">
        <p14:creationId xmlns:p14="http://schemas.microsoft.com/office/powerpoint/2010/main" val="2387517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E98D2-0911-A523-5421-FF9F000478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953C1D-3FA2-4445-3C52-E598CAC478D8}"/>
              </a:ext>
            </a:extLst>
          </p:cNvPr>
          <p:cNvSpPr>
            <a:spLocks noGrp="1"/>
          </p:cNvSpPr>
          <p:nvPr>
            <p:ph type="title"/>
          </p:nvPr>
        </p:nvSpPr>
        <p:spPr/>
        <p:txBody>
          <a:bodyPr/>
          <a:lstStyle/>
          <a:p>
            <a:r>
              <a:rPr lang="en-US" dirty="0"/>
              <a:t>Analyze Open Gravitational Wave</a:t>
            </a:r>
          </a:p>
        </p:txBody>
      </p:sp>
      <p:sp>
        <p:nvSpPr>
          <p:cNvPr id="5" name="TextBox 4">
            <a:extLst>
              <a:ext uri="{FF2B5EF4-FFF2-40B4-BE49-F238E27FC236}">
                <a16:creationId xmlns:a16="http://schemas.microsoft.com/office/drawing/2014/main" id="{7566DB0E-3D2F-989D-1BC4-2C4ED2380B8F}"/>
              </a:ext>
            </a:extLst>
          </p:cNvPr>
          <p:cNvSpPr txBox="1"/>
          <p:nvPr/>
        </p:nvSpPr>
        <p:spPr>
          <a:xfrm>
            <a:off x="3314700" y="5667374"/>
            <a:ext cx="5562600" cy="923330"/>
          </a:xfrm>
          <a:prstGeom prst="rect">
            <a:avLst/>
          </a:prstGeom>
          <a:noFill/>
        </p:spPr>
        <p:txBody>
          <a:bodyPr wrap="square">
            <a:spAutoFit/>
          </a:bodyPr>
          <a:lstStyle/>
          <a:p>
            <a:r>
              <a:rPr lang="en-US" dirty="0">
                <a:hlinkClick r:id="rId2"/>
              </a:rPr>
              <a:t>https://www.mathworks.com/matlabcentral/fileexchange/160986-precipitation-variability-analysis-matlab?s_tid=srchtitle</a:t>
            </a:r>
            <a:r>
              <a:rPr lang="en-US" dirty="0"/>
              <a:t> </a:t>
            </a:r>
          </a:p>
        </p:txBody>
      </p:sp>
      <p:pic>
        <p:nvPicPr>
          <p:cNvPr id="4" name="Picture 3">
            <a:extLst>
              <a:ext uri="{FF2B5EF4-FFF2-40B4-BE49-F238E27FC236}">
                <a16:creationId xmlns:a16="http://schemas.microsoft.com/office/drawing/2014/main" id="{2783F32D-ECFC-0F00-31CA-C323C9EF40B9}"/>
              </a:ext>
            </a:extLst>
          </p:cNvPr>
          <p:cNvPicPr>
            <a:picLocks noChangeAspect="1"/>
          </p:cNvPicPr>
          <p:nvPr/>
        </p:nvPicPr>
        <p:blipFill>
          <a:blip r:embed="rId3"/>
          <a:stretch>
            <a:fillRect/>
          </a:stretch>
        </p:blipFill>
        <p:spPr>
          <a:xfrm>
            <a:off x="2209800" y="952500"/>
            <a:ext cx="7284830" cy="4600574"/>
          </a:xfrm>
          <a:prstGeom prst="rect">
            <a:avLst/>
          </a:prstGeom>
        </p:spPr>
      </p:pic>
    </p:spTree>
    <p:extLst>
      <p:ext uri="{BB962C8B-B14F-4D97-AF65-F5344CB8AC3E}">
        <p14:creationId xmlns:p14="http://schemas.microsoft.com/office/powerpoint/2010/main" val="2002024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74D-0354-E164-546F-5C683C09C9AE}"/>
              </a:ext>
            </a:extLst>
          </p:cNvPr>
          <p:cNvSpPr>
            <a:spLocks noGrp="1"/>
          </p:cNvSpPr>
          <p:nvPr>
            <p:ph type="title"/>
          </p:nvPr>
        </p:nvSpPr>
        <p:spPr/>
        <p:txBody>
          <a:bodyPr/>
          <a:lstStyle/>
          <a:p>
            <a:r>
              <a:rPr lang="en-US" dirty="0"/>
              <a:t>Forecast Damage Costs of Weather Events</a:t>
            </a:r>
          </a:p>
        </p:txBody>
      </p:sp>
      <p:sp>
        <p:nvSpPr>
          <p:cNvPr id="3" name="TextBox 2">
            <a:extLst>
              <a:ext uri="{FF2B5EF4-FFF2-40B4-BE49-F238E27FC236}">
                <a16:creationId xmlns:a16="http://schemas.microsoft.com/office/drawing/2014/main" id="{2D3541D3-3A81-45A0-E344-73F3DB80657D}"/>
              </a:ext>
            </a:extLst>
          </p:cNvPr>
          <p:cNvSpPr txBox="1"/>
          <p:nvPr/>
        </p:nvSpPr>
        <p:spPr>
          <a:xfrm>
            <a:off x="2362200" y="5791200"/>
            <a:ext cx="8642468" cy="707886"/>
          </a:xfrm>
          <a:prstGeom prst="rect">
            <a:avLst/>
          </a:prstGeom>
          <a:noFill/>
        </p:spPr>
        <p:txBody>
          <a:bodyPr wrap="square" rtlCol="0">
            <a:spAutoFit/>
          </a:bodyPr>
          <a:lstStyle/>
          <a:p>
            <a:r>
              <a:rPr lang="en-US" sz="2000" dirty="0">
                <a:latin typeface="Arial" pitchFamily="34" charset="0"/>
                <a:cs typeface="Arial" pitchFamily="34" charset="0"/>
                <a:hlinkClick r:id="rId2"/>
              </a:rPr>
              <a:t>https://www.mathworks.com/matlabcentral/fileexchange/69337-data-science-predict-damage-costs-of-weather-events?s_tid=ta_fx_results</a:t>
            </a:r>
            <a:r>
              <a:rPr lang="en-US" sz="2000" dirty="0">
                <a:latin typeface="Arial" pitchFamily="34" charset="0"/>
                <a:cs typeface="Arial" pitchFamily="34" charset="0"/>
              </a:rPr>
              <a:t> </a:t>
            </a:r>
          </a:p>
        </p:txBody>
      </p:sp>
      <p:pic>
        <p:nvPicPr>
          <p:cNvPr id="5" name="Picture 4">
            <a:extLst>
              <a:ext uri="{FF2B5EF4-FFF2-40B4-BE49-F238E27FC236}">
                <a16:creationId xmlns:a16="http://schemas.microsoft.com/office/drawing/2014/main" id="{D8BE15CD-3E15-3731-5813-989A4B9AF155}"/>
              </a:ext>
            </a:extLst>
          </p:cNvPr>
          <p:cNvPicPr>
            <a:picLocks noChangeAspect="1"/>
          </p:cNvPicPr>
          <p:nvPr/>
        </p:nvPicPr>
        <p:blipFill>
          <a:blip r:embed="rId3"/>
          <a:stretch>
            <a:fillRect/>
          </a:stretch>
        </p:blipFill>
        <p:spPr>
          <a:xfrm>
            <a:off x="2362200" y="1136706"/>
            <a:ext cx="7677150" cy="4584588"/>
          </a:xfrm>
          <a:prstGeom prst="rect">
            <a:avLst/>
          </a:prstGeom>
        </p:spPr>
      </p:pic>
    </p:spTree>
    <p:extLst>
      <p:ext uri="{BB962C8B-B14F-4D97-AF65-F5344CB8AC3E}">
        <p14:creationId xmlns:p14="http://schemas.microsoft.com/office/powerpoint/2010/main" val="4132716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6872-B834-3B86-F576-4C2FE0004A1D}"/>
              </a:ext>
            </a:extLst>
          </p:cNvPr>
          <p:cNvSpPr>
            <a:spLocks noGrp="1"/>
          </p:cNvSpPr>
          <p:nvPr>
            <p:ph type="title"/>
          </p:nvPr>
        </p:nvSpPr>
        <p:spPr/>
        <p:txBody>
          <a:bodyPr/>
          <a:lstStyle/>
          <a:p>
            <a:r>
              <a:rPr lang="en-US" dirty="0"/>
              <a:t>Multispectral Climate Data Analysis</a:t>
            </a:r>
          </a:p>
        </p:txBody>
      </p:sp>
      <p:sp>
        <p:nvSpPr>
          <p:cNvPr id="3" name="TextBox 2">
            <a:extLst>
              <a:ext uri="{FF2B5EF4-FFF2-40B4-BE49-F238E27FC236}">
                <a16:creationId xmlns:a16="http://schemas.microsoft.com/office/drawing/2014/main" id="{E2A22B9C-8CF6-ECAD-4520-493CFF1B1EE8}"/>
              </a:ext>
            </a:extLst>
          </p:cNvPr>
          <p:cNvSpPr txBox="1"/>
          <p:nvPr/>
        </p:nvSpPr>
        <p:spPr>
          <a:xfrm>
            <a:off x="2781303" y="5650302"/>
            <a:ext cx="6426198" cy="707886"/>
          </a:xfrm>
          <a:prstGeom prst="rect">
            <a:avLst/>
          </a:prstGeom>
          <a:noFill/>
        </p:spPr>
        <p:txBody>
          <a:bodyPr wrap="square" rtlCol="0">
            <a:spAutoFit/>
          </a:bodyPr>
          <a:lstStyle/>
          <a:p>
            <a:r>
              <a:rPr lang="en-US" sz="2000" dirty="0">
                <a:latin typeface="Arial" pitchFamily="34" charset="0"/>
                <a:cs typeface="Arial" pitchFamily="34" charset="0"/>
                <a:hlinkClick r:id="rId3"/>
              </a:rPr>
              <a:t>https://www.mathworks.com/matlabcentral/fileexchange/110125-climate-data-visualization-and-analysis</a:t>
            </a:r>
            <a:r>
              <a:rPr lang="en-US" sz="2000" dirty="0">
                <a:latin typeface="Arial" pitchFamily="34" charset="0"/>
                <a:cs typeface="Arial" pitchFamily="34" charset="0"/>
              </a:rPr>
              <a:t> </a:t>
            </a:r>
          </a:p>
        </p:txBody>
      </p:sp>
      <p:pic>
        <p:nvPicPr>
          <p:cNvPr id="5" name="Picture 4">
            <a:extLst>
              <a:ext uri="{FF2B5EF4-FFF2-40B4-BE49-F238E27FC236}">
                <a16:creationId xmlns:a16="http://schemas.microsoft.com/office/drawing/2014/main" id="{7B0649B5-F686-5EC9-CF15-A305A6414902}"/>
              </a:ext>
            </a:extLst>
          </p:cNvPr>
          <p:cNvPicPr>
            <a:picLocks noChangeAspect="1"/>
          </p:cNvPicPr>
          <p:nvPr/>
        </p:nvPicPr>
        <p:blipFill>
          <a:blip r:embed="rId4"/>
          <a:stretch>
            <a:fillRect/>
          </a:stretch>
        </p:blipFill>
        <p:spPr>
          <a:xfrm>
            <a:off x="2781303" y="1353328"/>
            <a:ext cx="5910262" cy="4151344"/>
          </a:xfrm>
          <a:prstGeom prst="rect">
            <a:avLst/>
          </a:prstGeom>
        </p:spPr>
      </p:pic>
    </p:spTree>
    <p:extLst>
      <p:ext uri="{BB962C8B-B14F-4D97-AF65-F5344CB8AC3E}">
        <p14:creationId xmlns:p14="http://schemas.microsoft.com/office/powerpoint/2010/main" val="1647663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BB0F5-F00A-C050-1F39-D6276089C93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A28BE10-8ED7-A418-5642-0A7AB8E83F07}"/>
              </a:ext>
            </a:extLst>
          </p:cNvPr>
          <p:cNvPicPr>
            <a:picLocks noChangeAspect="1"/>
          </p:cNvPicPr>
          <p:nvPr/>
        </p:nvPicPr>
        <p:blipFill>
          <a:blip r:embed="rId2"/>
          <a:stretch>
            <a:fillRect/>
          </a:stretch>
        </p:blipFill>
        <p:spPr>
          <a:xfrm>
            <a:off x="2781300" y="1447800"/>
            <a:ext cx="6629400" cy="3552825"/>
          </a:xfrm>
          <a:prstGeom prst="rect">
            <a:avLst/>
          </a:prstGeom>
        </p:spPr>
      </p:pic>
      <p:sp>
        <p:nvSpPr>
          <p:cNvPr id="5" name="TextBox 4">
            <a:hlinkClick r:id="rId3"/>
            <a:extLst>
              <a:ext uri="{FF2B5EF4-FFF2-40B4-BE49-F238E27FC236}">
                <a16:creationId xmlns:a16="http://schemas.microsoft.com/office/drawing/2014/main" id="{60A7920E-4477-04D3-2365-63D597D28DD2}"/>
              </a:ext>
            </a:extLst>
          </p:cNvPr>
          <p:cNvSpPr txBox="1"/>
          <p:nvPr/>
        </p:nvSpPr>
        <p:spPr>
          <a:xfrm>
            <a:off x="3047288" y="5105400"/>
            <a:ext cx="6097424" cy="707886"/>
          </a:xfrm>
          <a:prstGeom prst="rect">
            <a:avLst/>
          </a:prstGeom>
          <a:noFill/>
        </p:spPr>
        <p:txBody>
          <a:bodyPr wrap="square">
            <a:spAutoFit/>
          </a:bodyPr>
          <a:lstStyle/>
          <a:p>
            <a:pPr algn="ctr"/>
            <a:r>
              <a:rPr lang="en-US" sz="4000" b="1" dirty="0">
                <a:solidFill>
                  <a:schemeClr val="accent1">
                    <a:lumMod val="20000"/>
                    <a:lumOff val="80000"/>
                  </a:schemeClr>
                </a:solidFill>
                <a:hlinkClick r:id="rId3"/>
              </a:rPr>
              <a:t>Join Here</a:t>
            </a:r>
            <a:endParaRPr lang="en-US" sz="4000" b="1" dirty="0">
              <a:solidFill>
                <a:schemeClr val="accent1">
                  <a:lumMod val="20000"/>
                  <a:lumOff val="80000"/>
                </a:schemeClr>
              </a:solidFill>
            </a:endParaRPr>
          </a:p>
        </p:txBody>
      </p:sp>
    </p:spTree>
    <p:extLst>
      <p:ext uri="{BB962C8B-B14F-4D97-AF65-F5344CB8AC3E}">
        <p14:creationId xmlns:p14="http://schemas.microsoft.com/office/powerpoint/2010/main" val="30758137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5C8D-B308-62AB-A1EB-B650BE9DAC05}"/>
            </a:ext>
          </a:extLst>
        </p:cNvPr>
        <p:cNvGrpSpPr/>
        <p:nvPr/>
      </p:nvGrpSpPr>
      <p:grpSpPr>
        <a:xfrm>
          <a:off x="0" y="0"/>
          <a:ext cx="0" cy="0"/>
          <a:chOff x="0" y="0"/>
          <a:chExt cx="0" cy="0"/>
        </a:xfrm>
      </p:grpSpPr>
      <p:pic>
        <p:nvPicPr>
          <p:cNvPr id="3" name="Picture 2" descr="C:\Users\tkush\AppData\Local\Temp\wz631b\MWlogo_fullcolor_rev\09_MW_logo_RGB_REV.png">
            <a:extLst>
              <a:ext uri="{FF2B5EF4-FFF2-40B4-BE49-F238E27FC236}">
                <a16:creationId xmlns:a16="http://schemas.microsoft.com/office/drawing/2014/main" id="{ED7D47DF-A6E3-4DED-C2CD-C183061AAA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465729"/>
            <a:ext cx="6400800" cy="1265579"/>
          </a:xfrm>
          <a:prstGeom prst="rect">
            <a:avLst/>
          </a:prstGeom>
          <a:ln>
            <a:noFill/>
          </a:ln>
          <a:effectLst/>
          <a:extLst>
            <a:ext uri="{909E8E84-426E-40DD-AFC4-6F175D3DCCD1}">
              <a14:hiddenFill xmlns:a14="http://schemas.microsoft.com/office/drawing/2010/main">
                <a:solidFill>
                  <a:srgbClr val="FFFFFF"/>
                </a:solidFill>
              </a14:hiddenFill>
            </a:ext>
          </a:extLst>
        </p:spPr>
      </p:pic>
      <p:grpSp>
        <p:nvGrpSpPr>
          <p:cNvPr id="1030" name="Group 1029">
            <a:extLst>
              <a:ext uri="{FF2B5EF4-FFF2-40B4-BE49-F238E27FC236}">
                <a16:creationId xmlns:a16="http://schemas.microsoft.com/office/drawing/2014/main" id="{DC8AEC52-0EE0-F408-B7AA-BC51F22C3E97}"/>
              </a:ext>
            </a:extLst>
          </p:cNvPr>
          <p:cNvGrpSpPr/>
          <p:nvPr/>
        </p:nvGrpSpPr>
        <p:grpSpPr>
          <a:xfrm>
            <a:off x="3810000" y="3700096"/>
            <a:ext cx="4572000" cy="2194560"/>
            <a:chOff x="4495800" y="4220049"/>
            <a:chExt cx="4572000" cy="2194560"/>
          </a:xfrm>
        </p:grpSpPr>
        <p:sp>
          <p:nvSpPr>
            <p:cNvPr id="4" name="Rectangle 3">
              <a:extLst>
                <a:ext uri="{FF2B5EF4-FFF2-40B4-BE49-F238E27FC236}">
                  <a16:creationId xmlns:a16="http://schemas.microsoft.com/office/drawing/2014/main" id="{435A1B18-E606-0F9D-0C19-835D22961F7D}"/>
                </a:ext>
              </a:extLst>
            </p:cNvPr>
            <p:cNvSpPr/>
            <p:nvPr/>
          </p:nvSpPr>
          <p:spPr>
            <a:xfrm>
              <a:off x="4495800" y="4220049"/>
              <a:ext cx="4572000" cy="2194560"/>
            </a:xfrm>
            <a:prstGeom prst="rect">
              <a:avLst/>
            </a:prstGeom>
            <a:noFill/>
          </p:spPr>
          <p:txBody>
            <a:bodyPr wrap="square" tIns="91440" bIns="91440">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200" b="1" i="0" u="none" strike="noStrike" kern="1200" cap="none" spc="0" normalizeH="0" baseline="0" noProof="0">
                  <a:ln>
                    <a:noFill/>
                  </a:ln>
                  <a:solidFill>
                    <a:prstClr val="white"/>
                  </a:solidFill>
                  <a:effectLst/>
                  <a:uLnTx/>
                  <a:uFillTx/>
                  <a:latin typeface="Arial" pitchFamily="34" charset="0"/>
                  <a:ea typeface="+mn-ea"/>
                  <a:cs typeface="Arial" pitchFamily="34" charset="0"/>
                </a:rPr>
                <a:t>Learn more</a:t>
              </a:r>
            </a:p>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000" b="0" i="0" u="none" strike="noStrike" kern="1200" cap="none" spc="0" normalizeH="0" baseline="0" noProof="0" err="1">
                  <a:ln>
                    <a:noFill/>
                  </a:ln>
                  <a:solidFill>
                    <a:srgbClr val="00A9E0"/>
                  </a:solidFill>
                  <a:effectLst/>
                  <a:uLnTx/>
                  <a:uFillTx/>
                  <a:latin typeface="Arial" panose="020B0604020202020204" pitchFamily="34" charset="0"/>
                  <a:ea typeface="+mn-ea"/>
                  <a:cs typeface="+mn-cs"/>
                </a:rPr>
                <a:t>mathworks.com</a:t>
              </a:r>
              <a:endParaRPr kumimoji="0" lang="en-US" sz="2000" b="0" i="0" u="none" strike="noStrike" kern="1200" cap="none" spc="0" normalizeH="0" baseline="0" noProof="0">
                <a:ln>
                  <a:noFill/>
                </a:ln>
                <a:solidFill>
                  <a:srgbClr val="00A9E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endParaRPr kumimoji="0" lang="en-US" sz="1800" b="0" i="0" u="none" strike="noStrike" kern="1200" cap="none" spc="0" normalizeH="0" baseline="0" noProof="0">
                <a:ln>
                  <a:noFill/>
                </a:ln>
                <a:solidFill>
                  <a:srgbClr val="00A9E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r>
                <a:rPr kumimoji="0" lang="en-US" sz="2200" b="1" i="0" u="none" strike="noStrike" kern="1200" cap="none" spc="0" normalizeH="0" baseline="0" noProof="0">
                  <a:ln>
                    <a:noFill/>
                  </a:ln>
                  <a:solidFill>
                    <a:prstClr val="white"/>
                  </a:solidFill>
                  <a:effectLst/>
                  <a:uLnTx/>
                  <a:uFillTx/>
                  <a:latin typeface="Arial" pitchFamily="34" charset="0"/>
                  <a:ea typeface="+mn-ea"/>
                  <a:cs typeface="Arial" pitchFamily="34" charset="0"/>
                </a:rPr>
                <a:t>Follow MathWorks at</a:t>
              </a:r>
            </a:p>
          </p:txBody>
        </p:sp>
        <p:grpSp>
          <p:nvGrpSpPr>
            <p:cNvPr id="1028" name="Group 1027">
              <a:extLst>
                <a:ext uri="{FF2B5EF4-FFF2-40B4-BE49-F238E27FC236}">
                  <a16:creationId xmlns:a16="http://schemas.microsoft.com/office/drawing/2014/main" id="{7AEBE3A1-945A-E103-136E-9F3D8D1A3FBC}"/>
                </a:ext>
              </a:extLst>
            </p:cNvPr>
            <p:cNvGrpSpPr/>
            <p:nvPr/>
          </p:nvGrpSpPr>
          <p:grpSpPr>
            <a:xfrm>
              <a:off x="5548631" y="5845944"/>
              <a:ext cx="2496821" cy="414228"/>
              <a:chOff x="5651807" y="5807844"/>
              <a:chExt cx="2496821" cy="414228"/>
            </a:xfrm>
          </p:grpSpPr>
          <p:pic>
            <p:nvPicPr>
              <p:cNvPr id="1026" name="Picture 2" descr="https://en.facebookbrand.com/wp-content/uploads/2016/05/flogo_rgb_hex-brc-site-250.png">
                <a:extLst>
                  <a:ext uri="{FF2B5EF4-FFF2-40B4-BE49-F238E27FC236}">
                    <a16:creationId xmlns:a16="http://schemas.microsoft.com/office/drawing/2014/main" id="{1400FB3D-4854-81E5-8279-9D9215B6D1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1807" y="5810592"/>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D84D622C-0F49-E8E9-A21B-90B3248512F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6921" y="5810592"/>
                <a:ext cx="411480" cy="411480"/>
              </a:xfrm>
              <a:prstGeom prst="rect">
                <a:avLst/>
              </a:prstGeom>
            </p:spPr>
          </p:pic>
          <p:pic>
            <p:nvPicPr>
              <p:cNvPr id="28" name="Graphic 27">
                <a:extLst>
                  <a:ext uri="{FF2B5EF4-FFF2-40B4-BE49-F238E27FC236}">
                    <a16:creationId xmlns:a16="http://schemas.microsoft.com/office/drawing/2014/main" id="{A12C964F-E56B-FAFE-93C2-41571C2CEC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2035" y="5810592"/>
                <a:ext cx="411480" cy="411480"/>
              </a:xfrm>
              <a:prstGeom prst="rect">
                <a:avLst/>
              </a:prstGeom>
            </p:spPr>
          </p:pic>
          <p:pic>
            <p:nvPicPr>
              <p:cNvPr id="36" name="Picture 35">
                <a:extLst>
                  <a:ext uri="{FF2B5EF4-FFF2-40B4-BE49-F238E27FC236}">
                    <a16:creationId xmlns:a16="http://schemas.microsoft.com/office/drawing/2014/main" id="{A4B4987C-D660-B388-A014-3F62B6D37E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148" y="5807844"/>
                <a:ext cx="411480" cy="411480"/>
              </a:xfrm>
              <a:prstGeom prst="rect">
                <a:avLst/>
              </a:prstGeom>
            </p:spPr>
          </p:pic>
        </p:grpSp>
      </p:grpSp>
    </p:spTree>
    <p:extLst>
      <p:ext uri="{BB962C8B-B14F-4D97-AF65-F5344CB8AC3E}">
        <p14:creationId xmlns:p14="http://schemas.microsoft.com/office/powerpoint/2010/main" val="25765106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C4B59-6A4E-B7E2-2994-A9A1DE6F1258}"/>
            </a:ext>
          </a:extLst>
        </p:cNvPr>
        <p:cNvGrpSpPr/>
        <p:nvPr/>
      </p:nvGrpSpPr>
      <p:grpSpPr>
        <a:xfrm>
          <a:off x="0" y="0"/>
          <a:ext cx="0" cy="0"/>
          <a:chOff x="0" y="0"/>
          <a:chExt cx="0" cy="0"/>
        </a:xfrm>
      </p:grpSpPr>
    </p:spTree>
    <p:extLst>
      <p:ext uri="{BB962C8B-B14F-4D97-AF65-F5344CB8AC3E}">
        <p14:creationId xmlns:p14="http://schemas.microsoft.com/office/powerpoint/2010/main" val="10589979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333BF0-25BD-C7AD-4725-59D2F240B53C}"/>
              </a:ext>
            </a:extLst>
          </p:cNvPr>
          <p:cNvPicPr>
            <a:picLocks noChangeAspect="1"/>
          </p:cNvPicPr>
          <p:nvPr/>
        </p:nvPicPr>
        <p:blipFill>
          <a:blip r:embed="rId2"/>
          <a:srcRect l="7570" r="5256" b="2412"/>
          <a:stretch/>
        </p:blipFill>
        <p:spPr>
          <a:xfrm>
            <a:off x="1905000" y="466725"/>
            <a:ext cx="8610600" cy="5781675"/>
          </a:xfrm>
          <a:prstGeom prst="rect">
            <a:avLst/>
          </a:prstGeom>
        </p:spPr>
      </p:pic>
    </p:spTree>
    <p:extLst>
      <p:ext uri="{BB962C8B-B14F-4D97-AF65-F5344CB8AC3E}">
        <p14:creationId xmlns:p14="http://schemas.microsoft.com/office/powerpoint/2010/main" val="130046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DE5A0D-A683-20B3-05F1-4C11C3CB3ACF}"/>
              </a:ext>
            </a:extLst>
          </p:cNvPr>
          <p:cNvPicPr>
            <a:picLocks noChangeAspect="1"/>
          </p:cNvPicPr>
          <p:nvPr/>
        </p:nvPicPr>
        <p:blipFill>
          <a:blip r:embed="rId2"/>
          <a:stretch>
            <a:fillRect/>
          </a:stretch>
        </p:blipFill>
        <p:spPr>
          <a:xfrm>
            <a:off x="2155866" y="1488921"/>
            <a:ext cx="5138966" cy="3304000"/>
          </a:xfrm>
          <a:prstGeom prst="rect">
            <a:avLst/>
          </a:prstGeom>
        </p:spPr>
      </p:pic>
      <p:pic>
        <p:nvPicPr>
          <p:cNvPr id="4" name="Picture 8" descr="TensorFlow-icon | Brands TA - TH">
            <a:extLst>
              <a:ext uri="{FF2B5EF4-FFF2-40B4-BE49-F238E27FC236}">
                <a16:creationId xmlns:a16="http://schemas.microsoft.com/office/drawing/2014/main" id="{230D2828-7DE0-5797-CE8E-954BB102780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3534" y="2537828"/>
            <a:ext cx="1676400" cy="1760602"/>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F8C21AC3-A7D0-CC29-2DD2-2C3C3D93695E}"/>
              </a:ext>
            </a:extLst>
          </p:cNvPr>
          <p:cNvSpPr/>
          <p:nvPr/>
        </p:nvSpPr>
        <p:spPr>
          <a:xfrm>
            <a:off x="5051466" y="2202122"/>
            <a:ext cx="2243366" cy="2209800"/>
          </a:xfrm>
          <a:prstGeom prst="ellipse">
            <a:avLst/>
          </a:prstGeom>
          <a:solidFill>
            <a:schemeClr val="accent1">
              <a:lumMod val="20000"/>
              <a:lumOff val="80000"/>
              <a:alpha val="52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2" name="Oval 11">
            <a:extLst>
              <a:ext uri="{FF2B5EF4-FFF2-40B4-BE49-F238E27FC236}">
                <a16:creationId xmlns:a16="http://schemas.microsoft.com/office/drawing/2014/main" id="{34453EAE-0D27-9D34-794D-2FC5D2C50CBF}"/>
              </a:ext>
            </a:extLst>
          </p:cNvPr>
          <p:cNvSpPr/>
          <p:nvPr/>
        </p:nvSpPr>
        <p:spPr>
          <a:xfrm>
            <a:off x="2524245" y="1059701"/>
            <a:ext cx="2243366" cy="2209800"/>
          </a:xfrm>
          <a:prstGeom prst="ellipse">
            <a:avLst/>
          </a:prstGeom>
          <a:solidFill>
            <a:schemeClr val="tx2">
              <a:lumMod val="20000"/>
              <a:lumOff val="80000"/>
              <a:alpha val="41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5B259B4B-EF95-A67D-AC07-258C2F46A4F2}"/>
              </a:ext>
            </a:extLst>
          </p:cNvPr>
          <p:cNvPicPr>
            <a:picLocks noChangeAspect="1"/>
          </p:cNvPicPr>
          <p:nvPr/>
        </p:nvPicPr>
        <p:blipFill>
          <a:blip r:embed="rId4"/>
          <a:stretch>
            <a:fillRect/>
          </a:stretch>
        </p:blipFill>
        <p:spPr>
          <a:xfrm>
            <a:off x="2918644" y="1219200"/>
            <a:ext cx="3907145" cy="3843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A black background with a black square&#10;&#10;AI-generated content may be incorrect.">
            <a:extLst>
              <a:ext uri="{FF2B5EF4-FFF2-40B4-BE49-F238E27FC236}">
                <a16:creationId xmlns:a16="http://schemas.microsoft.com/office/drawing/2014/main" id="{EBAE0B19-3044-6F51-B098-7C9E3855A7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0483" y="4385485"/>
            <a:ext cx="2031892" cy="2031892"/>
          </a:xfrm>
          <a:prstGeom prst="rect">
            <a:avLst/>
          </a:prstGeom>
        </p:spPr>
      </p:pic>
      <p:pic>
        <p:nvPicPr>
          <p:cNvPr id="18" name="Picture 17" descr="A grey and black geometrical object&#10;&#10;AI-generated content may be incorrect.">
            <a:extLst>
              <a:ext uri="{FF2B5EF4-FFF2-40B4-BE49-F238E27FC236}">
                <a16:creationId xmlns:a16="http://schemas.microsoft.com/office/drawing/2014/main" id="{1AE5F831-6A59-E8FC-87A5-8BE1348B0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7334" y="574521"/>
            <a:ext cx="1828800" cy="1828800"/>
          </a:xfrm>
          <a:prstGeom prst="rect">
            <a:avLst/>
          </a:prstGeom>
        </p:spPr>
      </p:pic>
    </p:spTree>
    <p:extLst>
      <p:ext uri="{BB962C8B-B14F-4D97-AF65-F5344CB8AC3E}">
        <p14:creationId xmlns:p14="http://schemas.microsoft.com/office/powerpoint/2010/main" val="329307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3CB3694B-3F5E-6651-B631-80BE3925F694}"/>
              </a:ext>
            </a:extLst>
          </p:cNvPr>
          <p:cNvPicPr>
            <a:picLocks noGrp="1" noChangeAspect="1"/>
          </p:cNvPicPr>
          <p:nvPr>
            <p:ph idx="1"/>
          </p:nvPr>
        </p:nvPicPr>
        <p:blipFill>
          <a:blip r:embed="rId2"/>
          <a:srcRect t="22562" b="24792"/>
          <a:stretch/>
        </p:blipFill>
        <p:spPr>
          <a:xfrm>
            <a:off x="725918" y="2438400"/>
            <a:ext cx="10735831" cy="2133600"/>
          </a:xfrm>
          <a:noFill/>
        </p:spPr>
      </p:pic>
    </p:spTree>
    <p:extLst>
      <p:ext uri="{BB962C8B-B14F-4D97-AF65-F5344CB8AC3E}">
        <p14:creationId xmlns:p14="http://schemas.microsoft.com/office/powerpoint/2010/main" val="278439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81C78-B6A6-81FC-C2C5-5DA553F8C1B4}"/>
            </a:ext>
          </a:extLst>
        </p:cNvPr>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74A310EE-1F7C-D9BF-8CA3-4B4C001EDB99}"/>
              </a:ext>
            </a:extLst>
          </p:cNvPr>
          <p:cNvPicPr>
            <a:picLocks noGrp="1" noChangeAspect="1"/>
          </p:cNvPicPr>
          <p:nvPr>
            <p:ph idx="1"/>
          </p:nvPr>
        </p:nvPicPr>
        <p:blipFill>
          <a:blip r:embed="rId2"/>
          <a:srcRect t="22562" b="24792"/>
          <a:stretch/>
        </p:blipFill>
        <p:spPr>
          <a:xfrm>
            <a:off x="1317625" y="4343400"/>
            <a:ext cx="9556749" cy="1899273"/>
          </a:xfrm>
          <a:noFill/>
        </p:spPr>
      </p:pic>
      <p:pic>
        <p:nvPicPr>
          <p:cNvPr id="3" name="Picture 8" descr="TensorFlow-icon | Brands TA - TH">
            <a:extLst>
              <a:ext uri="{FF2B5EF4-FFF2-40B4-BE49-F238E27FC236}">
                <a16:creationId xmlns:a16="http://schemas.microsoft.com/office/drawing/2014/main" id="{486CADD1-5972-9191-EFE0-FCB725FBB305}"/>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3919" y="2461510"/>
            <a:ext cx="1027340" cy="107894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AI-generated content may be incorrect.">
            <a:extLst>
              <a:ext uri="{FF2B5EF4-FFF2-40B4-BE49-F238E27FC236}">
                <a16:creationId xmlns:a16="http://schemas.microsoft.com/office/drawing/2014/main" id="{F15CDA08-19D4-187D-11A7-1CFCF6A860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367" y="2467158"/>
            <a:ext cx="1245194" cy="1245194"/>
          </a:xfrm>
          <a:prstGeom prst="rect">
            <a:avLst/>
          </a:prstGeom>
        </p:spPr>
      </p:pic>
      <p:pic>
        <p:nvPicPr>
          <p:cNvPr id="10" name="Picture 9" descr="A grey and black geometrical object&#10;&#10;AI-generated content may be incorrect.">
            <a:extLst>
              <a:ext uri="{FF2B5EF4-FFF2-40B4-BE49-F238E27FC236}">
                <a16:creationId xmlns:a16="http://schemas.microsoft.com/office/drawing/2014/main" id="{018DEA30-8B82-CD92-7EF5-BC2888E43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1166072"/>
            <a:ext cx="1120734" cy="1120734"/>
          </a:xfrm>
          <a:prstGeom prst="rect">
            <a:avLst/>
          </a:prstGeom>
        </p:spPr>
      </p:pic>
      <p:pic>
        <p:nvPicPr>
          <p:cNvPr id="11" name="Picture 10">
            <a:extLst>
              <a:ext uri="{FF2B5EF4-FFF2-40B4-BE49-F238E27FC236}">
                <a16:creationId xmlns:a16="http://schemas.microsoft.com/office/drawing/2014/main" id="{D57BD7B0-75FD-964C-4DF8-3516828029B1}"/>
              </a:ext>
            </a:extLst>
          </p:cNvPr>
          <p:cNvPicPr>
            <a:picLocks noChangeAspect="1"/>
          </p:cNvPicPr>
          <p:nvPr/>
        </p:nvPicPr>
        <p:blipFill>
          <a:blip r:embed="rId6"/>
          <a:srcRect l="7570" r="5256" b="2412"/>
          <a:stretch/>
        </p:blipFill>
        <p:spPr>
          <a:xfrm>
            <a:off x="2057400" y="762806"/>
            <a:ext cx="4539361" cy="3048000"/>
          </a:xfrm>
          <a:prstGeom prst="rect">
            <a:avLst/>
          </a:prstGeom>
        </p:spPr>
      </p:pic>
    </p:spTree>
    <p:extLst>
      <p:ext uri="{BB962C8B-B14F-4D97-AF65-F5344CB8AC3E}">
        <p14:creationId xmlns:p14="http://schemas.microsoft.com/office/powerpoint/2010/main" val="180259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CDE9D-6C83-2EA6-47F1-6087979B00C5}"/>
            </a:ext>
          </a:extLst>
        </p:cNvPr>
        <p:cNvGrpSpPr/>
        <p:nvPr/>
      </p:nvGrpSpPr>
      <p:grpSpPr>
        <a:xfrm>
          <a:off x="0" y="0"/>
          <a:ext cx="0" cy="0"/>
          <a:chOff x="0" y="0"/>
          <a:chExt cx="0" cy="0"/>
        </a:xfrm>
      </p:grpSpPr>
      <p:sp>
        <p:nvSpPr>
          <p:cNvPr id="4" name="Rounded Rectangle 9">
            <a:extLst>
              <a:ext uri="{FF2B5EF4-FFF2-40B4-BE49-F238E27FC236}">
                <a16:creationId xmlns:a16="http://schemas.microsoft.com/office/drawing/2014/main" id="{EB97254D-DD70-8465-A8F7-F147014A6D47}"/>
              </a:ext>
            </a:extLst>
          </p:cNvPr>
          <p:cNvSpPr/>
          <p:nvPr/>
        </p:nvSpPr>
        <p:spPr>
          <a:xfrm>
            <a:off x="4318153" y="2112967"/>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5" name="Rounded Rectangle 10">
            <a:extLst>
              <a:ext uri="{FF2B5EF4-FFF2-40B4-BE49-F238E27FC236}">
                <a16:creationId xmlns:a16="http://schemas.microsoft.com/office/drawing/2014/main" id="{DE441436-8BAB-B504-CCB5-871D177E821B}"/>
              </a:ext>
            </a:extLst>
          </p:cNvPr>
          <p:cNvSpPr/>
          <p:nvPr/>
        </p:nvSpPr>
        <p:spPr>
          <a:xfrm>
            <a:off x="8302395"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6" name="TextBox 5">
            <a:extLst>
              <a:ext uri="{FF2B5EF4-FFF2-40B4-BE49-F238E27FC236}">
                <a16:creationId xmlns:a16="http://schemas.microsoft.com/office/drawing/2014/main" id="{41456072-F3B3-7B77-DDC8-1C0C7238F922}"/>
              </a:ext>
            </a:extLst>
          </p:cNvPr>
          <p:cNvSpPr txBox="1"/>
          <p:nvPr/>
        </p:nvSpPr>
        <p:spPr>
          <a:xfrm>
            <a:off x="8299110" y="473028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MATLAB MOBILE, MORE EXAMPLES </a:t>
            </a:r>
            <a:endPar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endParaRPr>
          </a:p>
        </p:txBody>
      </p:sp>
      <p:sp>
        <p:nvSpPr>
          <p:cNvPr id="7" name="TextBox 6">
            <a:extLst>
              <a:ext uri="{FF2B5EF4-FFF2-40B4-BE49-F238E27FC236}">
                <a16:creationId xmlns:a16="http://schemas.microsoft.com/office/drawing/2014/main" id="{BB806307-25E2-2C91-160D-1A7162027C52}"/>
              </a:ext>
            </a:extLst>
          </p:cNvPr>
          <p:cNvSpPr txBox="1"/>
          <p:nvPr/>
        </p:nvSpPr>
        <p:spPr>
          <a:xfrm>
            <a:off x="4289042" y="4662070"/>
            <a:ext cx="358596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OPEN SOURCE INTEGRATION, SOURCE CONTROL</a:t>
            </a:r>
          </a:p>
        </p:txBody>
      </p:sp>
      <p:sp>
        <p:nvSpPr>
          <p:cNvPr id="9" name="Title 1">
            <a:extLst>
              <a:ext uri="{FF2B5EF4-FFF2-40B4-BE49-F238E27FC236}">
                <a16:creationId xmlns:a16="http://schemas.microsoft.com/office/drawing/2014/main" id="{17D408E1-BB3D-6844-A1F4-880640C4949A}"/>
              </a:ext>
            </a:extLst>
          </p:cNvPr>
          <p:cNvSpPr>
            <a:spLocks noGrp="1"/>
          </p:cNvSpPr>
          <p:nvPr>
            <p:ph type="title"/>
          </p:nvPr>
        </p:nvSpPr>
        <p:spPr/>
        <p:txBody>
          <a:bodyPr/>
          <a:lstStyle/>
          <a:p>
            <a:r>
              <a:rPr lang="en-US" sz="3000" b="1" dirty="0">
                <a:latin typeface="Arial" panose="020B0604020202020204" pitchFamily="34" charset="0"/>
              </a:rPr>
              <a:t>Agenda</a:t>
            </a:r>
          </a:p>
        </p:txBody>
      </p:sp>
      <p:grpSp>
        <p:nvGrpSpPr>
          <p:cNvPr id="2" name="Group 1">
            <a:extLst>
              <a:ext uri="{FF2B5EF4-FFF2-40B4-BE49-F238E27FC236}">
                <a16:creationId xmlns:a16="http://schemas.microsoft.com/office/drawing/2014/main" id="{591724DA-1079-7E20-BBE1-F088672C5DA0}"/>
              </a:ext>
            </a:extLst>
          </p:cNvPr>
          <p:cNvGrpSpPr/>
          <p:nvPr/>
        </p:nvGrpSpPr>
        <p:grpSpPr>
          <a:xfrm>
            <a:off x="275689" y="2057400"/>
            <a:ext cx="3607476" cy="3554933"/>
            <a:chOff x="275689" y="2057400"/>
            <a:chExt cx="3607476" cy="3554933"/>
          </a:xfrm>
        </p:grpSpPr>
        <p:sp>
          <p:nvSpPr>
            <p:cNvPr id="10" name="Rounded Rectangle 9">
              <a:extLst>
                <a:ext uri="{FF2B5EF4-FFF2-40B4-BE49-F238E27FC236}">
                  <a16:creationId xmlns:a16="http://schemas.microsoft.com/office/drawing/2014/main" id="{55690D39-8972-F8A3-8148-38AA6EB03A2E}"/>
                </a:ext>
              </a:extLst>
            </p:cNvPr>
            <p:cNvSpPr/>
            <p:nvPr/>
          </p:nvSpPr>
          <p:spPr>
            <a:xfrm>
              <a:off x="304800"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1" name="TextBox 10">
              <a:extLst>
                <a:ext uri="{FF2B5EF4-FFF2-40B4-BE49-F238E27FC236}">
                  <a16:creationId xmlns:a16="http://schemas.microsoft.com/office/drawing/2014/main" id="{D091258F-A72B-82BC-62BA-5589D79842A2}"/>
                </a:ext>
              </a:extLst>
            </p:cNvPr>
            <p:cNvSpPr txBox="1"/>
            <p:nvPr/>
          </p:nvSpPr>
          <p:spPr>
            <a:xfrm>
              <a:off x="275689" y="460650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WITH MATLAB</a:t>
              </a: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 </a:t>
              </a:r>
            </a:p>
          </p:txBody>
        </p:sp>
        <p:grpSp>
          <p:nvGrpSpPr>
            <p:cNvPr id="16" name="Graphic 14" descr="Statistics outline">
              <a:extLst>
                <a:ext uri="{FF2B5EF4-FFF2-40B4-BE49-F238E27FC236}">
                  <a16:creationId xmlns:a16="http://schemas.microsoft.com/office/drawing/2014/main" id="{C7D9D156-9C2D-FF7E-64A3-118DDD3A884A}"/>
                </a:ext>
              </a:extLst>
            </p:cNvPr>
            <p:cNvGrpSpPr/>
            <p:nvPr/>
          </p:nvGrpSpPr>
          <p:grpSpPr>
            <a:xfrm>
              <a:off x="1336004" y="2724234"/>
              <a:ext cx="1516602" cy="1517250"/>
              <a:chOff x="1336004" y="2724234"/>
              <a:chExt cx="1516602" cy="1517250"/>
            </a:xfrm>
            <a:solidFill>
              <a:schemeClr val="accent2"/>
            </a:solidFill>
          </p:grpSpPr>
          <p:sp>
            <p:nvSpPr>
              <p:cNvPr id="17" name="Freeform: Shape 16">
                <a:extLst>
                  <a:ext uri="{FF2B5EF4-FFF2-40B4-BE49-F238E27FC236}">
                    <a16:creationId xmlns:a16="http://schemas.microsoft.com/office/drawing/2014/main" id="{C1E36308-84EF-AF40-EDCC-D50A3099FA28}"/>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18" name="Freeform: Shape 17">
                <a:extLst>
                  <a:ext uri="{FF2B5EF4-FFF2-40B4-BE49-F238E27FC236}">
                    <a16:creationId xmlns:a16="http://schemas.microsoft.com/office/drawing/2014/main" id="{D2CA1D4B-C472-4D4A-3C56-0B4C41241DAE}"/>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grpSp>
      <p:pic>
        <p:nvPicPr>
          <p:cNvPr id="8" name="Graphic 7" descr="Stars with solid fill">
            <a:extLst>
              <a:ext uri="{FF2B5EF4-FFF2-40B4-BE49-F238E27FC236}">
                <a16:creationId xmlns:a16="http://schemas.microsoft.com/office/drawing/2014/main" id="{99E5AD20-FCA0-6545-8AF9-2D5565B547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1996" y="2827231"/>
            <a:ext cx="1524000" cy="1524000"/>
          </a:xfrm>
          <a:prstGeom prst="rect">
            <a:avLst/>
          </a:prstGeom>
        </p:spPr>
      </p:pic>
      <p:grpSp>
        <p:nvGrpSpPr>
          <p:cNvPr id="30" name="Group 29">
            <a:extLst>
              <a:ext uri="{FF2B5EF4-FFF2-40B4-BE49-F238E27FC236}">
                <a16:creationId xmlns:a16="http://schemas.microsoft.com/office/drawing/2014/main" id="{FB3A0902-4F47-CBE1-2BA5-D2A070A63E51}"/>
              </a:ext>
            </a:extLst>
          </p:cNvPr>
          <p:cNvGrpSpPr/>
          <p:nvPr/>
        </p:nvGrpSpPr>
        <p:grpSpPr>
          <a:xfrm>
            <a:off x="5449825" y="3042540"/>
            <a:ext cx="1315020" cy="1093381"/>
            <a:chOff x="5651719" y="3185425"/>
            <a:chExt cx="1315020" cy="1093381"/>
          </a:xfrm>
        </p:grpSpPr>
        <p:sp>
          <p:nvSpPr>
            <p:cNvPr id="13" name="Oval 12">
              <a:extLst>
                <a:ext uri="{FF2B5EF4-FFF2-40B4-BE49-F238E27FC236}">
                  <a16:creationId xmlns:a16="http://schemas.microsoft.com/office/drawing/2014/main" id="{0C448EB3-7F85-1F11-E7A0-552A4AA97484}"/>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4" name="Oval 13">
              <a:extLst>
                <a:ext uri="{FF2B5EF4-FFF2-40B4-BE49-F238E27FC236}">
                  <a16:creationId xmlns:a16="http://schemas.microsoft.com/office/drawing/2014/main" id="{C4D277E4-D7D9-D562-28B2-D12317E448CF}"/>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9" name="Oval 18">
              <a:extLst>
                <a:ext uri="{FF2B5EF4-FFF2-40B4-BE49-F238E27FC236}">
                  <a16:creationId xmlns:a16="http://schemas.microsoft.com/office/drawing/2014/main" id="{73CECCEF-7B19-90E1-B75A-FD4444C609EB}"/>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9836EAEE-CDD5-1CD1-A996-CA6D99172229}"/>
                </a:ext>
              </a:extLst>
            </p:cNvPr>
            <p:cNvCxnSpPr>
              <a:stCxn id="19" idx="1"/>
              <a:endCxn id="13"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6D60A69D-B688-3A2F-5FA1-9929A54B85F3}"/>
                </a:ext>
              </a:extLst>
            </p:cNvPr>
            <p:cNvCxnSpPr>
              <a:stCxn id="19" idx="7"/>
              <a:endCxn id="14"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28324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01FF-DDAC-5B43-CED1-8AC1F643A703}"/>
              </a:ext>
            </a:extLst>
          </p:cNvPr>
          <p:cNvSpPr>
            <a:spLocks noGrp="1"/>
          </p:cNvSpPr>
          <p:nvPr>
            <p:ph type="title"/>
          </p:nvPr>
        </p:nvSpPr>
        <p:spPr/>
        <p:txBody>
          <a:bodyPr/>
          <a:lstStyle/>
          <a:p>
            <a:r>
              <a:rPr lang="en-US" dirty="0"/>
              <a:t>Seminar Map</a:t>
            </a:r>
          </a:p>
        </p:txBody>
      </p:sp>
      <p:sp>
        <p:nvSpPr>
          <p:cNvPr id="3" name="TextBox 2">
            <a:extLst>
              <a:ext uri="{FF2B5EF4-FFF2-40B4-BE49-F238E27FC236}">
                <a16:creationId xmlns:a16="http://schemas.microsoft.com/office/drawing/2014/main" id="{49B25E3E-2833-03A4-8B45-8633484D8D77}"/>
              </a:ext>
            </a:extLst>
          </p:cNvPr>
          <p:cNvSpPr txBox="1"/>
          <p:nvPr/>
        </p:nvSpPr>
        <p:spPr>
          <a:xfrm>
            <a:off x="2100686" y="1742712"/>
            <a:ext cx="419100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MATLAB Live Script Notebooks</a:t>
            </a:r>
          </a:p>
          <a:p>
            <a:pPr marL="342900" indent="-342900">
              <a:buFont typeface="Arial" panose="020B0604020202020204" pitchFamily="34" charset="0"/>
              <a:buChar char="•"/>
            </a:pPr>
            <a:r>
              <a:rPr lang="en-US" sz="2000" dirty="0">
                <a:latin typeface="Arial" pitchFamily="34" charset="0"/>
                <a:cs typeface="Arial" pitchFamily="34" charset="0"/>
              </a:rPr>
              <a:t>Data Preprocessing &amp; Analysis</a:t>
            </a:r>
          </a:p>
        </p:txBody>
      </p:sp>
      <p:grpSp>
        <p:nvGrpSpPr>
          <p:cNvPr id="6" name="Group 5">
            <a:extLst>
              <a:ext uri="{FF2B5EF4-FFF2-40B4-BE49-F238E27FC236}">
                <a16:creationId xmlns:a16="http://schemas.microsoft.com/office/drawing/2014/main" id="{E25DD9D2-DD51-F0BD-25FD-95811B471879}"/>
              </a:ext>
            </a:extLst>
          </p:cNvPr>
          <p:cNvGrpSpPr/>
          <p:nvPr/>
        </p:nvGrpSpPr>
        <p:grpSpPr>
          <a:xfrm>
            <a:off x="457200" y="1676400"/>
            <a:ext cx="1516602" cy="1517250"/>
            <a:chOff x="1336004" y="2724234"/>
            <a:chExt cx="1516602" cy="1517250"/>
          </a:xfrm>
        </p:grpSpPr>
        <p:sp>
          <p:nvSpPr>
            <p:cNvPr id="4" name="Freeform: Shape 3">
              <a:extLst>
                <a:ext uri="{FF2B5EF4-FFF2-40B4-BE49-F238E27FC236}">
                  <a16:creationId xmlns:a16="http://schemas.microsoft.com/office/drawing/2014/main" id="{BDDCA860-8EB7-6A23-8189-49F3E2D27518}"/>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5" name="Freeform: Shape 4">
              <a:extLst>
                <a:ext uri="{FF2B5EF4-FFF2-40B4-BE49-F238E27FC236}">
                  <a16:creationId xmlns:a16="http://schemas.microsoft.com/office/drawing/2014/main" id="{A2A097EF-E65B-7927-8BE7-A4D4E5010881}"/>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cxnSp>
        <p:nvCxnSpPr>
          <p:cNvPr id="8" name="Straight Arrow Connector 7">
            <a:extLst>
              <a:ext uri="{FF2B5EF4-FFF2-40B4-BE49-F238E27FC236}">
                <a16:creationId xmlns:a16="http://schemas.microsoft.com/office/drawing/2014/main" id="{0064BBFB-9169-1035-8245-A350808C9460}"/>
              </a:ext>
            </a:extLst>
          </p:cNvPr>
          <p:cNvCxnSpPr>
            <a:cxnSpLocks/>
          </p:cNvCxnSpPr>
          <p:nvPr/>
        </p:nvCxnSpPr>
        <p:spPr>
          <a:xfrm>
            <a:off x="2057400" y="3260215"/>
            <a:ext cx="487549" cy="84204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10" name="Group 9">
            <a:extLst>
              <a:ext uri="{FF2B5EF4-FFF2-40B4-BE49-F238E27FC236}">
                <a16:creationId xmlns:a16="http://schemas.microsoft.com/office/drawing/2014/main" id="{A7EEB92D-492E-B350-69BB-0670FEF3A9F8}"/>
              </a:ext>
            </a:extLst>
          </p:cNvPr>
          <p:cNvGrpSpPr/>
          <p:nvPr/>
        </p:nvGrpSpPr>
        <p:grpSpPr>
          <a:xfrm>
            <a:off x="2344894" y="4430668"/>
            <a:ext cx="1315020" cy="1093381"/>
            <a:chOff x="5651719" y="3185425"/>
            <a:chExt cx="1315020" cy="1093381"/>
          </a:xfrm>
        </p:grpSpPr>
        <p:sp>
          <p:nvSpPr>
            <p:cNvPr id="11" name="Oval 10">
              <a:extLst>
                <a:ext uri="{FF2B5EF4-FFF2-40B4-BE49-F238E27FC236}">
                  <a16:creationId xmlns:a16="http://schemas.microsoft.com/office/drawing/2014/main" id="{2E7EBC90-D11A-82F1-89D9-A77D116AF8B1}"/>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2" name="Oval 11">
              <a:extLst>
                <a:ext uri="{FF2B5EF4-FFF2-40B4-BE49-F238E27FC236}">
                  <a16:creationId xmlns:a16="http://schemas.microsoft.com/office/drawing/2014/main" id="{29342F1D-6AA3-DD8A-5EB3-2AB78C581C8F}"/>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3" name="Oval 12">
              <a:extLst>
                <a:ext uri="{FF2B5EF4-FFF2-40B4-BE49-F238E27FC236}">
                  <a16:creationId xmlns:a16="http://schemas.microsoft.com/office/drawing/2014/main" id="{C0BEB9B5-B456-5B08-AC27-BE537A5C8E25}"/>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14" name="Straight Connector 13">
              <a:extLst>
                <a:ext uri="{FF2B5EF4-FFF2-40B4-BE49-F238E27FC236}">
                  <a16:creationId xmlns:a16="http://schemas.microsoft.com/office/drawing/2014/main" id="{5230C723-387F-3EB7-C378-48E144BD4DD4}"/>
                </a:ext>
              </a:extLst>
            </p:cNvPr>
            <p:cNvCxnSpPr>
              <a:stCxn id="13" idx="1"/>
              <a:endCxn id="11"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A3F2B4D7-6BE6-5B8F-C53B-ABEAF7DDC30E}"/>
                </a:ext>
              </a:extLst>
            </p:cNvPr>
            <p:cNvCxnSpPr>
              <a:stCxn id="13" idx="7"/>
              <a:endCxn id="12"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
        <p:nvSpPr>
          <p:cNvPr id="16" name="TextBox 15">
            <a:extLst>
              <a:ext uri="{FF2B5EF4-FFF2-40B4-BE49-F238E27FC236}">
                <a16:creationId xmlns:a16="http://schemas.microsoft.com/office/drawing/2014/main" id="{57E97CE6-4001-C984-BB0C-76DA72BDBF55}"/>
              </a:ext>
            </a:extLst>
          </p:cNvPr>
          <p:cNvSpPr txBox="1"/>
          <p:nvPr/>
        </p:nvSpPr>
        <p:spPr>
          <a:xfrm>
            <a:off x="497997" y="4833791"/>
            <a:ext cx="18214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Sync w/Git</a:t>
            </a:r>
          </a:p>
        </p:txBody>
      </p:sp>
      <p:cxnSp>
        <p:nvCxnSpPr>
          <p:cNvPr id="17" name="Straight Arrow Connector 16">
            <a:extLst>
              <a:ext uri="{FF2B5EF4-FFF2-40B4-BE49-F238E27FC236}">
                <a16:creationId xmlns:a16="http://schemas.microsoft.com/office/drawing/2014/main" id="{0D09FCBA-96D4-9883-D0AB-A6CF97114FAF}"/>
              </a:ext>
            </a:extLst>
          </p:cNvPr>
          <p:cNvCxnSpPr>
            <a:cxnSpLocks/>
          </p:cNvCxnSpPr>
          <p:nvPr/>
        </p:nvCxnSpPr>
        <p:spPr>
          <a:xfrm>
            <a:off x="3581400" y="5260512"/>
            <a:ext cx="9906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12832802-8389-A62B-0D57-73A11366BCDE}"/>
              </a:ext>
            </a:extLst>
          </p:cNvPr>
          <p:cNvSpPr txBox="1"/>
          <p:nvPr/>
        </p:nvSpPr>
        <p:spPr>
          <a:xfrm>
            <a:off x="4196186" y="5791200"/>
            <a:ext cx="2438397"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Train Machine Learning Model</a:t>
            </a:r>
          </a:p>
        </p:txBody>
      </p:sp>
      <p:cxnSp>
        <p:nvCxnSpPr>
          <p:cNvPr id="22" name="Straight Arrow Connector 21">
            <a:extLst>
              <a:ext uri="{FF2B5EF4-FFF2-40B4-BE49-F238E27FC236}">
                <a16:creationId xmlns:a16="http://schemas.microsoft.com/office/drawing/2014/main" id="{0F5560D9-C406-4C63-86BF-587360B6114C}"/>
              </a:ext>
            </a:extLst>
          </p:cNvPr>
          <p:cNvCxnSpPr>
            <a:cxnSpLocks/>
          </p:cNvCxnSpPr>
          <p:nvPr/>
        </p:nvCxnSpPr>
        <p:spPr>
          <a:xfrm flipV="1">
            <a:off x="5175783" y="3824523"/>
            <a:ext cx="0" cy="8618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945AC398-8287-B305-0985-2EB8B02C92EB}"/>
              </a:ext>
            </a:extLst>
          </p:cNvPr>
          <p:cNvSpPr txBox="1"/>
          <p:nvPr/>
        </p:nvSpPr>
        <p:spPr>
          <a:xfrm>
            <a:off x="2208577" y="2829873"/>
            <a:ext cx="2514599" cy="1015663"/>
          </a:xfrm>
          <a:prstGeom prst="rect">
            <a:avLst/>
          </a:prstGeom>
          <a:noFill/>
        </p:spPr>
        <p:txBody>
          <a:bodyPr wrap="square" rtlCol="0">
            <a:spAutoFit/>
          </a:bodyPr>
          <a:lstStyle/>
          <a:p>
            <a:pPr marL="342900" indent="-342900" algn="r">
              <a:buFont typeface="Arial" panose="020B0604020202020204" pitchFamily="34" charset="0"/>
              <a:buChar char="•"/>
            </a:pPr>
            <a:r>
              <a:rPr lang="en-US" sz="2000" dirty="0">
                <a:latin typeface="Arial" pitchFamily="34" charset="0"/>
                <a:cs typeface="Arial" pitchFamily="34" charset="0"/>
              </a:rPr>
              <a:t>Deploy Pretrained </a:t>
            </a:r>
            <a:br>
              <a:rPr lang="en-US" sz="2000" dirty="0">
                <a:latin typeface="Arial" pitchFamily="34" charset="0"/>
                <a:cs typeface="Arial" pitchFamily="34" charset="0"/>
              </a:rPr>
            </a:br>
            <a:r>
              <a:rPr lang="en-US" sz="2000" dirty="0">
                <a:latin typeface="Arial" pitchFamily="34" charset="0"/>
                <a:cs typeface="Arial" pitchFamily="34" charset="0"/>
              </a:rPr>
              <a:t>Model</a:t>
            </a:r>
          </a:p>
        </p:txBody>
      </p:sp>
      <p:grpSp>
        <p:nvGrpSpPr>
          <p:cNvPr id="44" name="Group 43">
            <a:extLst>
              <a:ext uri="{FF2B5EF4-FFF2-40B4-BE49-F238E27FC236}">
                <a16:creationId xmlns:a16="http://schemas.microsoft.com/office/drawing/2014/main" id="{6EB45C2F-673D-CA44-BDD6-BE4E3C660DC8}"/>
              </a:ext>
            </a:extLst>
          </p:cNvPr>
          <p:cNvGrpSpPr/>
          <p:nvPr/>
        </p:nvGrpSpPr>
        <p:grpSpPr>
          <a:xfrm>
            <a:off x="5509700" y="2665138"/>
            <a:ext cx="815997" cy="896495"/>
            <a:chOff x="6048917" y="2803015"/>
            <a:chExt cx="815997" cy="896495"/>
          </a:xfrm>
        </p:grpSpPr>
        <p:cxnSp>
          <p:nvCxnSpPr>
            <p:cNvPr id="29" name="Straight Arrow Connector 28">
              <a:extLst>
                <a:ext uri="{FF2B5EF4-FFF2-40B4-BE49-F238E27FC236}">
                  <a16:creationId xmlns:a16="http://schemas.microsoft.com/office/drawing/2014/main" id="{F6037529-2F9C-16FD-4BD7-E95CA4773879}"/>
                </a:ext>
              </a:extLst>
            </p:cNvPr>
            <p:cNvCxnSpPr>
              <a:cxnSpLocks/>
            </p:cNvCxnSpPr>
            <p:nvPr/>
          </p:nvCxnSpPr>
          <p:spPr>
            <a:xfrm flipV="1">
              <a:off x="6048917" y="2803015"/>
              <a:ext cx="685800" cy="59321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CA19680D-4752-ED1B-38B7-3CC06719401B}"/>
                </a:ext>
              </a:extLst>
            </p:cNvPr>
            <p:cNvCxnSpPr>
              <a:cxnSpLocks/>
            </p:cNvCxnSpPr>
            <p:nvPr/>
          </p:nvCxnSpPr>
          <p:spPr>
            <a:xfrm>
              <a:off x="6061374" y="3382699"/>
              <a:ext cx="803540" cy="31681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pic>
        <p:nvPicPr>
          <p:cNvPr id="39" name="Graphic 38" descr="Programmer female with solid fill">
            <a:extLst>
              <a:ext uri="{FF2B5EF4-FFF2-40B4-BE49-F238E27FC236}">
                <a16:creationId xmlns:a16="http://schemas.microsoft.com/office/drawing/2014/main" id="{223A6C27-6BE5-01BE-22FA-414E34F541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1737" y="2665138"/>
            <a:ext cx="914400" cy="914400"/>
          </a:xfrm>
          <a:prstGeom prst="rect">
            <a:avLst/>
          </a:prstGeom>
        </p:spPr>
      </p:pic>
      <p:pic>
        <p:nvPicPr>
          <p:cNvPr id="40" name="Content Placeholder 6" descr="Icon&#10;&#10;Description automatically generated">
            <a:extLst>
              <a:ext uri="{FF2B5EF4-FFF2-40B4-BE49-F238E27FC236}">
                <a16:creationId xmlns:a16="http://schemas.microsoft.com/office/drawing/2014/main" id="{BD9D15B3-B28B-CF47-D6A6-8121B3B49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0893" y="2052798"/>
            <a:ext cx="806985" cy="806985"/>
          </a:xfrm>
          <a:prstGeom prst="rect">
            <a:avLst/>
          </a:prstGeom>
        </p:spPr>
      </p:pic>
      <p:pic>
        <p:nvPicPr>
          <p:cNvPr id="42" name="Graphic 41" descr="Smart Phone with solid fill">
            <a:extLst>
              <a:ext uri="{FF2B5EF4-FFF2-40B4-BE49-F238E27FC236}">
                <a16:creationId xmlns:a16="http://schemas.microsoft.com/office/drawing/2014/main" id="{6D2385B6-B9FB-57E3-3DE1-98AAB24CE2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4893" y="3067364"/>
            <a:ext cx="1188082" cy="1188082"/>
          </a:xfrm>
          <a:prstGeom prst="rect">
            <a:avLst/>
          </a:prstGeom>
        </p:spPr>
      </p:pic>
      <p:pic>
        <p:nvPicPr>
          <p:cNvPr id="43" name="Picture 42" descr="C:\Users\tkush\AppData\Local\Temp\wz631b\MWlogo_fullcolor_rev\09_MW_logo_RGB_REV.png">
            <a:extLst>
              <a:ext uri="{FF2B5EF4-FFF2-40B4-BE49-F238E27FC236}">
                <a16:creationId xmlns:a16="http://schemas.microsoft.com/office/drawing/2014/main" id="{54A0007C-1662-BE59-FB18-250C8FF99BF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7381"/>
          <a:stretch/>
        </p:blipFill>
        <p:spPr bwMode="auto">
          <a:xfrm>
            <a:off x="6696730" y="3507712"/>
            <a:ext cx="362426" cy="31681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52" name="Graphic 51" descr="Blog with solid fill">
            <a:extLst>
              <a:ext uri="{FF2B5EF4-FFF2-40B4-BE49-F238E27FC236}">
                <a16:creationId xmlns:a16="http://schemas.microsoft.com/office/drawing/2014/main" id="{FC0F7B26-8498-7A64-B1AB-6C0E95382C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7731" y="2627504"/>
            <a:ext cx="1120819" cy="1120819"/>
          </a:xfrm>
          <a:prstGeom prst="rect">
            <a:avLst/>
          </a:prstGeom>
        </p:spPr>
      </p:pic>
      <p:cxnSp>
        <p:nvCxnSpPr>
          <p:cNvPr id="54" name="Straight Arrow Connector 53">
            <a:extLst>
              <a:ext uri="{FF2B5EF4-FFF2-40B4-BE49-F238E27FC236}">
                <a16:creationId xmlns:a16="http://schemas.microsoft.com/office/drawing/2014/main" id="{BE267F81-0CF6-FB83-EE3C-30FD0991CC96}"/>
              </a:ext>
            </a:extLst>
          </p:cNvPr>
          <p:cNvCxnSpPr>
            <a:cxnSpLocks/>
          </p:cNvCxnSpPr>
          <p:nvPr/>
        </p:nvCxnSpPr>
        <p:spPr>
          <a:xfrm>
            <a:off x="7457894" y="2529123"/>
            <a:ext cx="693837" cy="59499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CF50FD29-FC88-1021-12EF-3792B41C43F8}"/>
              </a:ext>
            </a:extLst>
          </p:cNvPr>
          <p:cNvCxnSpPr>
            <a:cxnSpLocks/>
          </p:cNvCxnSpPr>
          <p:nvPr/>
        </p:nvCxnSpPr>
        <p:spPr>
          <a:xfrm flipV="1">
            <a:off x="7403394" y="3226555"/>
            <a:ext cx="748337" cy="52176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64" name="TextBox 63">
            <a:extLst>
              <a:ext uri="{FF2B5EF4-FFF2-40B4-BE49-F238E27FC236}">
                <a16:creationId xmlns:a16="http://schemas.microsoft.com/office/drawing/2014/main" id="{2D67E3F9-EE17-8621-076A-CFACFCEB3EB5}"/>
              </a:ext>
            </a:extLst>
          </p:cNvPr>
          <p:cNvSpPr txBox="1"/>
          <p:nvPr/>
        </p:nvSpPr>
        <p:spPr>
          <a:xfrm>
            <a:off x="9596814" y="2835472"/>
            <a:ext cx="1757212"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Examples</a:t>
            </a:r>
          </a:p>
          <a:p>
            <a:pPr marL="342900" indent="-342900">
              <a:buFont typeface="Arial" panose="020B0604020202020204" pitchFamily="34" charset="0"/>
              <a:buChar char="•"/>
            </a:pPr>
            <a:r>
              <a:rPr lang="en-US" sz="2000" dirty="0">
                <a:latin typeface="Arial" pitchFamily="34" charset="0"/>
                <a:cs typeface="Arial" pitchFamily="34" charset="0"/>
              </a:rPr>
              <a:t>Resources</a:t>
            </a:r>
          </a:p>
        </p:txBody>
      </p:sp>
      <p:pic>
        <p:nvPicPr>
          <p:cNvPr id="66" name="Graphic 65" descr="Processor with solid fill">
            <a:extLst>
              <a:ext uri="{FF2B5EF4-FFF2-40B4-BE49-F238E27FC236}">
                <a16:creationId xmlns:a16="http://schemas.microsoft.com/office/drawing/2014/main" id="{16E83AA6-3A8D-FD6C-73A3-F78B1481BE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5797" y="4803312"/>
            <a:ext cx="914400" cy="914400"/>
          </a:xfrm>
          <a:prstGeom prst="rect">
            <a:avLst/>
          </a:prstGeom>
        </p:spPr>
      </p:pic>
    </p:spTree>
    <p:extLst>
      <p:ext uri="{BB962C8B-B14F-4D97-AF65-F5344CB8AC3E}">
        <p14:creationId xmlns:p14="http://schemas.microsoft.com/office/powerpoint/2010/main" val="3598104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6" grpId="0"/>
      <p:bldP spid="16" grpId="1"/>
      <p:bldP spid="20" grpId="0"/>
      <p:bldP spid="20" grpId="1"/>
      <p:bldP spid="26" grpId="0"/>
      <p:bldP spid="26" grpId="1"/>
      <p:bldP spid="64"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1_MW_Expo_WideScreen_blue">
  <a:themeElements>
    <a:clrScheme name="Annual Meeting Color Palette">
      <a:dk1>
        <a:sysClr val="windowText" lastClr="000000"/>
      </a:dk1>
      <a:lt1>
        <a:sysClr val="window" lastClr="FFFFFF"/>
      </a:lt1>
      <a:dk2>
        <a:srgbClr val="000000"/>
      </a:dk2>
      <a:lt2>
        <a:srgbClr val="FFFFFF"/>
      </a:lt2>
      <a:accent1>
        <a:srgbClr val="00BBF6"/>
      </a:accent1>
      <a:accent2>
        <a:srgbClr val="FFFF66"/>
      </a:accent2>
      <a:accent3>
        <a:srgbClr val="FFC000"/>
      </a:accent3>
      <a:accent4>
        <a:srgbClr val="D9D9D9"/>
      </a:accent4>
      <a:accent5>
        <a:srgbClr val="FFFFFF"/>
      </a:accent5>
      <a:accent6>
        <a:srgbClr val="FFFFF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BF6"/>
        </a:solidFill>
        <a:ln>
          <a:noFill/>
        </a:ln>
      </a:spPr>
      <a:bodyPr rtlCol="0" anchor="ctr"/>
      <a:lstStyle>
        <a:defPPr algn="ctr">
          <a:defRPr sz="2000" b="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lumMod val="75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vert="horz" wrap="none" lIns="91440" tIns="45720" rIns="91440" bIns="45720" rtlCol="0">
        <a:spAutoFit/>
      </a:bodyPr>
      <a:lstStyle>
        <a:defPPr algn="ctr" defTabSz="1490432">
          <a:spcBef>
            <a:spcPct val="20000"/>
          </a:spcBef>
          <a:buClr>
            <a:schemeClr val="bg1"/>
          </a:buClr>
          <a:buSzPct val="75000"/>
          <a:defRPr sz="2000" dirty="0" err="1" smtClean="0">
            <a:solidFill>
              <a:schemeClr val="bg1"/>
            </a:solidFill>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6_MW_Public_widescreen">
  <a:themeElements>
    <a:clrScheme name="MathWorks">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D992D7DD-CA2E-4A61-A4BF-B55048F9C1A5}" vid="{967B863E-8A48-40AC-B3D6-4F73CD95E1A6}"/>
    </a:ext>
  </a:extLst>
</a:theme>
</file>

<file path=ppt/theme/theme4.xml><?xml version="1.0" encoding="utf-8"?>
<a:theme xmlns:a="http://schemas.openxmlformats.org/drawingml/2006/main" name="2_MW_Expo_WideScreen_blue">
  <a:themeElements>
    <a:clrScheme name="Annual Meeting Color Palette">
      <a:dk1>
        <a:sysClr val="windowText" lastClr="000000"/>
      </a:dk1>
      <a:lt1>
        <a:sysClr val="window" lastClr="FFFFFF"/>
      </a:lt1>
      <a:dk2>
        <a:srgbClr val="000000"/>
      </a:dk2>
      <a:lt2>
        <a:srgbClr val="FFFFFF"/>
      </a:lt2>
      <a:accent1>
        <a:srgbClr val="00BBF6"/>
      </a:accent1>
      <a:accent2>
        <a:srgbClr val="FFFF66"/>
      </a:accent2>
      <a:accent3>
        <a:srgbClr val="FFC000"/>
      </a:accent3>
      <a:accent4>
        <a:srgbClr val="D9D9D9"/>
      </a:accent4>
      <a:accent5>
        <a:srgbClr val="FFFFFF"/>
      </a:accent5>
      <a:accent6>
        <a:srgbClr val="FFFFF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BF6"/>
        </a:solidFill>
        <a:ln>
          <a:noFill/>
        </a:ln>
      </a:spPr>
      <a:bodyPr rtlCol="0" anchor="ctr"/>
      <a:lstStyle>
        <a:defPPr algn="ctr">
          <a:defRPr sz="2000" b="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lumMod val="75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vert="horz" wrap="none" lIns="91440" tIns="45720" rIns="91440" bIns="45720" rtlCol="0">
        <a:spAutoFit/>
      </a:bodyPr>
      <a:lstStyle>
        <a:defPPr algn="ctr" defTabSz="1490432">
          <a:spcBef>
            <a:spcPct val="20000"/>
          </a:spcBef>
          <a:buClr>
            <a:schemeClr val="bg1"/>
          </a:buClr>
          <a:buSzPct val="75000"/>
          <a:defRPr sz="2000" dirty="0" err="1" smtClean="0">
            <a:solidFill>
              <a:schemeClr val="bg1"/>
            </a:solidFill>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73B851B7-D313-4E85-A1E0-5976CFE11EC3}">
  <ds:schemaRefs>
    <ds:schemaRef ds:uri="http://purl.org/dc/elements/1.1/"/>
    <ds:schemaRef ds:uri="http://schemas.microsoft.com/sharepoint/v3"/>
    <ds:schemaRef ds:uri="19f94994-4311-4823-a682-47492cb9e3e3"/>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a70944c9-f5be-4b0f-89c7-00caf47c665c"/>
    <ds:schemaRef ds:uri="http://www.w3.org/XML/1998/namespace"/>
    <ds:schemaRef ds:uri="http://purl.org/dc/dcmitype/"/>
  </ds:schemaRefs>
</ds:datastoreItem>
</file>

<file path=customXml/itemProps3.xml><?xml version="1.0" encoding="utf-8"?>
<ds:datastoreItem xmlns:ds="http://schemas.openxmlformats.org/officeDocument/2006/customXml" ds:itemID="{D1439A1B-61DB-461C-83F7-A0353C9BF2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0944c9-f5be-4b0f-89c7-00caf47c665c"/>
    <ds:schemaRef ds:uri="19f94994-4311-4823-a682-47492cb9e3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977</TotalTime>
  <Words>1634</Words>
  <Application>Microsoft Office PowerPoint</Application>
  <PresentationFormat>Widescreen</PresentationFormat>
  <Paragraphs>197</Paragraphs>
  <Slides>36</Slides>
  <Notes>14</Notes>
  <HiddenSlides>0</HiddenSlides>
  <MMClips>3</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36</vt:i4>
      </vt:variant>
    </vt:vector>
  </HeadingPairs>
  <TitlesOfParts>
    <vt:vector size="47" baseType="lpstr">
      <vt:lpstr>Aharoni</vt:lpstr>
      <vt:lpstr>Aptos Mono</vt:lpstr>
      <vt:lpstr>Arial</vt:lpstr>
      <vt:lpstr>Calibri</vt:lpstr>
      <vt:lpstr>Consolas</vt:lpstr>
      <vt:lpstr>Courier New</vt:lpstr>
      <vt:lpstr>Wingdings</vt:lpstr>
      <vt:lpstr>MW_Public_widescreen</vt:lpstr>
      <vt:lpstr>1_MW_Expo_WideScreen_blue</vt:lpstr>
      <vt:lpstr>6_MW_Public_widescreen</vt:lpstr>
      <vt:lpstr>2_MW_Expo_WideScreen_blue</vt:lpstr>
      <vt:lpstr>PowerPoint Presentation</vt:lpstr>
      <vt:lpstr>A Practical Introduction</vt:lpstr>
      <vt:lpstr>What is Artificial Intelligence in 2025?</vt:lpstr>
      <vt:lpstr>PowerPoint Presentation</vt:lpstr>
      <vt:lpstr>PowerPoint Presentation</vt:lpstr>
      <vt:lpstr>PowerPoint Presentation</vt:lpstr>
      <vt:lpstr>PowerPoint Presentation</vt:lpstr>
      <vt:lpstr>Agenda</vt:lpstr>
      <vt:lpstr>Seminar Map</vt:lpstr>
      <vt:lpstr>Agenda</vt:lpstr>
      <vt:lpstr>AI is more than just a model…</vt:lpstr>
      <vt:lpstr>PowerPoint Presentation</vt:lpstr>
      <vt:lpstr>PowerPoint Presentation</vt:lpstr>
      <vt:lpstr>PowerPoint Presentation</vt:lpstr>
      <vt:lpstr>Create interactive, human readable scripts in the Live Editor</vt:lpstr>
      <vt:lpstr>Interactively solve tasks and workflows</vt:lpstr>
      <vt:lpstr>Use Experiment Manager App to perform computational experiments</vt:lpstr>
      <vt:lpstr>Agenda</vt:lpstr>
      <vt:lpstr>MATLAB with Python demo</vt:lpstr>
      <vt:lpstr>Collaborate and integrate using bidirectional interfaces</vt:lpstr>
      <vt:lpstr>Calling python from MATLAB</vt:lpstr>
      <vt:lpstr>Combine MATLAB with Python for AI </vt:lpstr>
      <vt:lpstr>Use MATLAB in VS Code</vt:lpstr>
      <vt:lpstr>Directly open GitHub and File Exchange repos in MATLAB Online</vt:lpstr>
      <vt:lpstr>Agenda</vt:lpstr>
      <vt:lpstr>Model Deployment</vt:lpstr>
      <vt:lpstr>MATLAB MOBILE</vt:lpstr>
      <vt:lpstr>MATLAB MOBILE</vt:lpstr>
      <vt:lpstr>ThingSpeak and Internet of Things (IoT)</vt:lpstr>
      <vt:lpstr>Analyze Open Precipitation</vt:lpstr>
      <vt:lpstr>Analyze Open Gravitational Wave</vt:lpstr>
      <vt:lpstr>Forecast Damage Costs of Weather Events</vt:lpstr>
      <vt:lpstr>Multispectral Climate Data Analysis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Yann Debray</dc:creator>
  <cp:keywords>Version 23.0</cp:keywords>
  <dc:description/>
  <cp:lastModifiedBy>Laura Keen</cp:lastModifiedBy>
  <cp:revision>34</cp:revision>
  <dcterms:created xsi:type="dcterms:W3CDTF">2025-03-02T10:43:44Z</dcterms:created>
  <dcterms:modified xsi:type="dcterms:W3CDTF">2025-06-27T12:50:26Z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